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57" r:id="rId3"/>
    <p:sldId id="262" r:id="rId4"/>
    <p:sldId id="259" r:id="rId5"/>
    <p:sldId id="258" r:id="rId6"/>
    <p:sldId id="261" r:id="rId7"/>
    <p:sldId id="266" r:id="rId8"/>
    <p:sldId id="263" r:id="rId9"/>
    <p:sldId id="260" r:id="rId10"/>
    <p:sldId id="267" r:id="rId11"/>
    <p:sldId id="265" r:id="rId12"/>
    <p:sldId id="264" r:id="rId13"/>
    <p:sldId id="268" r:id="rId14"/>
    <p:sldId id="269" r:id="rId15"/>
    <p:sldId id="275" r:id="rId16"/>
    <p:sldId id="276" r:id="rId17"/>
    <p:sldId id="272" r:id="rId18"/>
    <p:sldId id="270" r:id="rId19"/>
    <p:sldId id="271" r:id="rId20"/>
    <p:sldId id="273" r:id="rId21"/>
    <p:sldId id="274" r:id="rId2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ADF1DB-743C-4784-ADAF-532ED939D963}" type="datetimeFigureOut">
              <a:rPr lang="en-AU" smtClean="0"/>
              <a:t>20/10/2021</a:t>
            </a:fld>
            <a:endParaRPr lang="en-AU"/>
          </a:p>
        </p:txBody>
      </p:sp>
      <p:sp>
        <p:nvSpPr>
          <p:cNvPr id="5" name="Footer Placeholder 4"/>
          <p:cNvSpPr>
            <a:spLocks noGrp="1"/>
          </p:cNvSpPr>
          <p:nvPr>
            <p:ph type="ftr" sz="quarter" idx="11"/>
          </p:nvPr>
        </p:nvSpPr>
        <p:spPr/>
        <p:txBody>
          <a:bodyPr/>
          <a:lstStyle/>
          <a:p>
            <a:endParaRPr lang="en-A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D7EBEFF-6B74-4BB2-8430-B026183ABFCC}" type="slidenum">
              <a:rPr lang="en-AU" smtClean="0"/>
              <a:t>‹#›</a:t>
            </a:fld>
            <a:endParaRPr lang="en-AU"/>
          </a:p>
        </p:txBody>
      </p:sp>
    </p:spTree>
    <p:extLst>
      <p:ext uri="{BB962C8B-B14F-4D97-AF65-F5344CB8AC3E}">
        <p14:creationId xmlns:p14="http://schemas.microsoft.com/office/powerpoint/2010/main" val="1692160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ADF1DB-743C-4784-ADAF-532ED939D963}" type="datetimeFigureOut">
              <a:rPr lang="en-AU" smtClean="0"/>
              <a:t>20/10/2021</a:t>
            </a:fld>
            <a:endParaRPr lang="en-AU"/>
          </a:p>
        </p:txBody>
      </p:sp>
      <p:sp>
        <p:nvSpPr>
          <p:cNvPr id="5" name="Footer Placeholder 4"/>
          <p:cNvSpPr>
            <a:spLocks noGrp="1"/>
          </p:cNvSpPr>
          <p:nvPr>
            <p:ph type="ftr" sz="quarter" idx="11"/>
          </p:nvPr>
        </p:nvSpPr>
        <p:spPr/>
        <p:txBody>
          <a:bodyPr/>
          <a:lstStyle/>
          <a:p>
            <a:endParaRPr lang="en-A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D7EBEFF-6B74-4BB2-8430-B026183ABFCC}" type="slidenum">
              <a:rPr lang="en-AU" smtClean="0"/>
              <a:t>‹#›</a:t>
            </a:fld>
            <a:endParaRPr lang="en-AU"/>
          </a:p>
        </p:txBody>
      </p:sp>
    </p:spTree>
    <p:extLst>
      <p:ext uri="{BB962C8B-B14F-4D97-AF65-F5344CB8AC3E}">
        <p14:creationId xmlns:p14="http://schemas.microsoft.com/office/powerpoint/2010/main" val="3189531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ADF1DB-743C-4784-ADAF-532ED939D963}" type="datetimeFigureOut">
              <a:rPr lang="en-AU" smtClean="0"/>
              <a:t>20/10/2021</a:t>
            </a:fld>
            <a:endParaRPr lang="en-AU"/>
          </a:p>
        </p:txBody>
      </p:sp>
      <p:sp>
        <p:nvSpPr>
          <p:cNvPr id="5" name="Footer Placeholder 4"/>
          <p:cNvSpPr>
            <a:spLocks noGrp="1"/>
          </p:cNvSpPr>
          <p:nvPr>
            <p:ph type="ftr" sz="quarter" idx="11"/>
          </p:nvPr>
        </p:nvSpPr>
        <p:spPr/>
        <p:txBody>
          <a:bodyPr/>
          <a:lstStyle/>
          <a:p>
            <a:endParaRPr lang="en-A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D7EBEFF-6B74-4BB2-8430-B026183ABFCC}" type="slidenum">
              <a:rPr lang="en-AU" smtClean="0"/>
              <a:t>‹#›</a:t>
            </a:fld>
            <a:endParaRPr lang="en-A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890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6ADF1DB-743C-4784-ADAF-532ED939D963}" type="datetimeFigureOut">
              <a:rPr lang="en-AU" smtClean="0"/>
              <a:t>20/10/2021</a:t>
            </a:fld>
            <a:endParaRPr lang="en-AU"/>
          </a:p>
        </p:txBody>
      </p:sp>
      <p:sp>
        <p:nvSpPr>
          <p:cNvPr id="6" name="Footer Placeholder 5"/>
          <p:cNvSpPr>
            <a:spLocks noGrp="1"/>
          </p:cNvSpPr>
          <p:nvPr>
            <p:ph type="ftr" sz="quarter" idx="11"/>
          </p:nvPr>
        </p:nvSpPr>
        <p:spPr/>
        <p:txBody>
          <a:bodyPr/>
          <a:lstStyle/>
          <a:p>
            <a:endParaRPr lang="en-A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D7EBEFF-6B74-4BB2-8430-B026183ABFCC}" type="slidenum">
              <a:rPr lang="en-AU" smtClean="0"/>
              <a:t>‹#›</a:t>
            </a:fld>
            <a:endParaRPr lang="en-AU"/>
          </a:p>
        </p:txBody>
      </p:sp>
    </p:spTree>
    <p:extLst>
      <p:ext uri="{BB962C8B-B14F-4D97-AF65-F5344CB8AC3E}">
        <p14:creationId xmlns:p14="http://schemas.microsoft.com/office/powerpoint/2010/main" val="2590817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6ADF1DB-743C-4784-ADAF-532ED939D963}" type="datetimeFigureOut">
              <a:rPr lang="en-AU" smtClean="0"/>
              <a:t>20/10/2021</a:t>
            </a:fld>
            <a:endParaRPr lang="en-AU"/>
          </a:p>
        </p:txBody>
      </p:sp>
      <p:sp>
        <p:nvSpPr>
          <p:cNvPr id="6" name="Footer Placeholder 5"/>
          <p:cNvSpPr>
            <a:spLocks noGrp="1"/>
          </p:cNvSpPr>
          <p:nvPr>
            <p:ph type="ftr" sz="quarter" idx="11"/>
          </p:nvPr>
        </p:nvSpPr>
        <p:spPr/>
        <p:txBody>
          <a:bodyPr/>
          <a:lstStyle/>
          <a:p>
            <a:endParaRPr lang="en-A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D7EBEFF-6B74-4BB2-8430-B026183ABFCC}" type="slidenum">
              <a:rPr lang="en-AU" smtClean="0"/>
              <a:t>‹#›</a:t>
            </a:fld>
            <a:endParaRPr lang="en-A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5601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6ADF1DB-743C-4784-ADAF-532ED939D963}" type="datetimeFigureOut">
              <a:rPr lang="en-AU" smtClean="0"/>
              <a:t>20/10/2021</a:t>
            </a:fld>
            <a:endParaRPr lang="en-AU"/>
          </a:p>
        </p:txBody>
      </p:sp>
      <p:sp>
        <p:nvSpPr>
          <p:cNvPr id="6" name="Footer Placeholder 5"/>
          <p:cNvSpPr>
            <a:spLocks noGrp="1"/>
          </p:cNvSpPr>
          <p:nvPr>
            <p:ph type="ftr" sz="quarter" idx="11"/>
          </p:nvPr>
        </p:nvSpPr>
        <p:spPr/>
        <p:txBody>
          <a:bodyPr/>
          <a:lstStyle/>
          <a:p>
            <a:endParaRPr lang="en-A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D7EBEFF-6B74-4BB2-8430-B026183ABFCC}" type="slidenum">
              <a:rPr lang="en-AU" smtClean="0"/>
              <a:t>‹#›</a:t>
            </a:fld>
            <a:endParaRPr lang="en-AU"/>
          </a:p>
        </p:txBody>
      </p:sp>
    </p:spTree>
    <p:extLst>
      <p:ext uri="{BB962C8B-B14F-4D97-AF65-F5344CB8AC3E}">
        <p14:creationId xmlns:p14="http://schemas.microsoft.com/office/powerpoint/2010/main" val="149097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ADF1DB-743C-4784-ADAF-532ED939D963}" type="datetimeFigureOut">
              <a:rPr lang="en-AU" smtClean="0"/>
              <a:t>20/10/2021</a:t>
            </a:fld>
            <a:endParaRPr lang="en-AU"/>
          </a:p>
        </p:txBody>
      </p:sp>
      <p:sp>
        <p:nvSpPr>
          <p:cNvPr id="5" name="Footer Placeholder 4"/>
          <p:cNvSpPr>
            <a:spLocks noGrp="1"/>
          </p:cNvSpPr>
          <p:nvPr>
            <p:ph type="ftr" sz="quarter" idx="11"/>
          </p:nvPr>
        </p:nvSpPr>
        <p:spPr/>
        <p:txBody>
          <a:bodyPr/>
          <a:lstStyle/>
          <a:p>
            <a:endParaRPr lang="en-A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D7EBEFF-6B74-4BB2-8430-B026183ABFCC}" type="slidenum">
              <a:rPr lang="en-AU" smtClean="0"/>
              <a:t>‹#›</a:t>
            </a:fld>
            <a:endParaRPr lang="en-AU"/>
          </a:p>
        </p:txBody>
      </p:sp>
    </p:spTree>
    <p:extLst>
      <p:ext uri="{BB962C8B-B14F-4D97-AF65-F5344CB8AC3E}">
        <p14:creationId xmlns:p14="http://schemas.microsoft.com/office/powerpoint/2010/main" val="1406413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ADF1DB-743C-4784-ADAF-532ED939D963}" type="datetimeFigureOut">
              <a:rPr lang="en-AU" smtClean="0"/>
              <a:t>20/10/2021</a:t>
            </a:fld>
            <a:endParaRPr lang="en-AU"/>
          </a:p>
        </p:txBody>
      </p:sp>
      <p:sp>
        <p:nvSpPr>
          <p:cNvPr id="5" name="Footer Placeholder 4"/>
          <p:cNvSpPr>
            <a:spLocks noGrp="1"/>
          </p:cNvSpPr>
          <p:nvPr>
            <p:ph type="ftr" sz="quarter" idx="11"/>
          </p:nvPr>
        </p:nvSpPr>
        <p:spPr/>
        <p:txBody>
          <a:bodyPr/>
          <a:lstStyle/>
          <a:p>
            <a:endParaRPr lang="en-A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D7EBEFF-6B74-4BB2-8430-B026183ABFCC}" type="slidenum">
              <a:rPr lang="en-AU" smtClean="0"/>
              <a:t>‹#›</a:t>
            </a:fld>
            <a:endParaRPr lang="en-AU"/>
          </a:p>
        </p:txBody>
      </p:sp>
    </p:spTree>
    <p:extLst>
      <p:ext uri="{BB962C8B-B14F-4D97-AF65-F5344CB8AC3E}">
        <p14:creationId xmlns:p14="http://schemas.microsoft.com/office/powerpoint/2010/main" val="1300347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ADF1DB-743C-4784-ADAF-532ED939D963}" type="datetimeFigureOut">
              <a:rPr lang="en-AU" smtClean="0"/>
              <a:t>20/10/2021</a:t>
            </a:fld>
            <a:endParaRPr lang="en-AU"/>
          </a:p>
        </p:txBody>
      </p:sp>
      <p:sp>
        <p:nvSpPr>
          <p:cNvPr id="5" name="Footer Placeholder 4"/>
          <p:cNvSpPr>
            <a:spLocks noGrp="1"/>
          </p:cNvSpPr>
          <p:nvPr>
            <p:ph type="ftr" sz="quarter" idx="11"/>
          </p:nvPr>
        </p:nvSpPr>
        <p:spPr/>
        <p:txBody>
          <a:bodyPr/>
          <a:lstStyle/>
          <a:p>
            <a:endParaRPr lang="en-A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D7EBEFF-6B74-4BB2-8430-B026183ABFCC}" type="slidenum">
              <a:rPr lang="en-AU" smtClean="0"/>
              <a:t>‹#›</a:t>
            </a:fld>
            <a:endParaRPr lang="en-AU"/>
          </a:p>
        </p:txBody>
      </p:sp>
    </p:spTree>
    <p:extLst>
      <p:ext uri="{BB962C8B-B14F-4D97-AF65-F5344CB8AC3E}">
        <p14:creationId xmlns:p14="http://schemas.microsoft.com/office/powerpoint/2010/main" val="4259941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ADF1DB-743C-4784-ADAF-532ED939D963}" type="datetimeFigureOut">
              <a:rPr lang="en-AU" smtClean="0"/>
              <a:t>20/10/2021</a:t>
            </a:fld>
            <a:endParaRPr lang="en-AU"/>
          </a:p>
        </p:txBody>
      </p:sp>
      <p:sp>
        <p:nvSpPr>
          <p:cNvPr id="5" name="Footer Placeholder 4"/>
          <p:cNvSpPr>
            <a:spLocks noGrp="1"/>
          </p:cNvSpPr>
          <p:nvPr>
            <p:ph type="ftr" sz="quarter" idx="11"/>
          </p:nvPr>
        </p:nvSpPr>
        <p:spPr/>
        <p:txBody>
          <a:bodyPr/>
          <a:lstStyle/>
          <a:p>
            <a:endParaRPr lang="en-A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D7EBEFF-6B74-4BB2-8430-B026183ABFCC}" type="slidenum">
              <a:rPr lang="en-AU" smtClean="0"/>
              <a:t>‹#›</a:t>
            </a:fld>
            <a:endParaRPr lang="en-AU"/>
          </a:p>
        </p:txBody>
      </p:sp>
    </p:spTree>
    <p:extLst>
      <p:ext uri="{BB962C8B-B14F-4D97-AF65-F5344CB8AC3E}">
        <p14:creationId xmlns:p14="http://schemas.microsoft.com/office/powerpoint/2010/main" val="2528587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ADF1DB-743C-4784-ADAF-532ED939D963}" type="datetimeFigureOut">
              <a:rPr lang="en-AU" smtClean="0"/>
              <a:t>20/10/2021</a:t>
            </a:fld>
            <a:endParaRPr lang="en-AU"/>
          </a:p>
        </p:txBody>
      </p:sp>
      <p:sp>
        <p:nvSpPr>
          <p:cNvPr id="6" name="Footer Placeholder 5"/>
          <p:cNvSpPr>
            <a:spLocks noGrp="1"/>
          </p:cNvSpPr>
          <p:nvPr>
            <p:ph type="ftr" sz="quarter" idx="11"/>
          </p:nvPr>
        </p:nvSpPr>
        <p:spPr/>
        <p:txBody>
          <a:bodyPr/>
          <a:lstStyle/>
          <a:p>
            <a:endParaRPr lang="en-A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D7EBEFF-6B74-4BB2-8430-B026183ABFCC}" type="slidenum">
              <a:rPr lang="en-AU" smtClean="0"/>
              <a:t>‹#›</a:t>
            </a:fld>
            <a:endParaRPr lang="en-AU"/>
          </a:p>
        </p:txBody>
      </p:sp>
    </p:spTree>
    <p:extLst>
      <p:ext uri="{BB962C8B-B14F-4D97-AF65-F5344CB8AC3E}">
        <p14:creationId xmlns:p14="http://schemas.microsoft.com/office/powerpoint/2010/main" val="642948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ADF1DB-743C-4784-ADAF-532ED939D963}" type="datetimeFigureOut">
              <a:rPr lang="en-AU" smtClean="0"/>
              <a:t>20/10/2021</a:t>
            </a:fld>
            <a:endParaRPr lang="en-AU"/>
          </a:p>
        </p:txBody>
      </p:sp>
      <p:sp>
        <p:nvSpPr>
          <p:cNvPr id="8" name="Footer Placeholder 7"/>
          <p:cNvSpPr>
            <a:spLocks noGrp="1"/>
          </p:cNvSpPr>
          <p:nvPr>
            <p:ph type="ftr" sz="quarter" idx="11"/>
          </p:nvPr>
        </p:nvSpPr>
        <p:spPr/>
        <p:txBody>
          <a:bodyPr/>
          <a:lstStyle/>
          <a:p>
            <a:endParaRPr lang="en-A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D7EBEFF-6B74-4BB2-8430-B026183ABFCC}" type="slidenum">
              <a:rPr lang="en-AU" smtClean="0"/>
              <a:t>‹#›</a:t>
            </a:fld>
            <a:endParaRPr lang="en-AU"/>
          </a:p>
        </p:txBody>
      </p:sp>
    </p:spTree>
    <p:extLst>
      <p:ext uri="{BB962C8B-B14F-4D97-AF65-F5344CB8AC3E}">
        <p14:creationId xmlns:p14="http://schemas.microsoft.com/office/powerpoint/2010/main" val="1712377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ADF1DB-743C-4784-ADAF-532ED939D963}" type="datetimeFigureOut">
              <a:rPr lang="en-AU" smtClean="0"/>
              <a:t>20/10/2021</a:t>
            </a:fld>
            <a:endParaRPr lang="en-AU"/>
          </a:p>
        </p:txBody>
      </p:sp>
      <p:sp>
        <p:nvSpPr>
          <p:cNvPr id="4" name="Footer Placeholder 3"/>
          <p:cNvSpPr>
            <a:spLocks noGrp="1"/>
          </p:cNvSpPr>
          <p:nvPr>
            <p:ph type="ftr" sz="quarter" idx="11"/>
          </p:nvPr>
        </p:nvSpPr>
        <p:spPr/>
        <p:txBody>
          <a:bodyPr/>
          <a:lstStyle/>
          <a:p>
            <a:endParaRPr lang="en-A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D7EBEFF-6B74-4BB2-8430-B026183ABFCC}" type="slidenum">
              <a:rPr lang="en-AU" smtClean="0"/>
              <a:t>‹#›</a:t>
            </a:fld>
            <a:endParaRPr lang="en-AU"/>
          </a:p>
        </p:txBody>
      </p:sp>
    </p:spTree>
    <p:extLst>
      <p:ext uri="{BB962C8B-B14F-4D97-AF65-F5344CB8AC3E}">
        <p14:creationId xmlns:p14="http://schemas.microsoft.com/office/powerpoint/2010/main" val="3576898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ADF1DB-743C-4784-ADAF-532ED939D963}" type="datetimeFigureOut">
              <a:rPr lang="en-AU" smtClean="0"/>
              <a:t>20/10/2021</a:t>
            </a:fld>
            <a:endParaRPr lang="en-AU"/>
          </a:p>
        </p:txBody>
      </p:sp>
      <p:sp>
        <p:nvSpPr>
          <p:cNvPr id="3" name="Footer Placeholder 2"/>
          <p:cNvSpPr>
            <a:spLocks noGrp="1"/>
          </p:cNvSpPr>
          <p:nvPr>
            <p:ph type="ftr" sz="quarter" idx="11"/>
          </p:nvPr>
        </p:nvSpPr>
        <p:spPr/>
        <p:txBody>
          <a:bodyPr/>
          <a:lstStyle/>
          <a:p>
            <a:endParaRPr lang="en-A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D7EBEFF-6B74-4BB2-8430-B026183ABFCC}" type="slidenum">
              <a:rPr lang="en-AU" smtClean="0"/>
              <a:t>‹#›</a:t>
            </a:fld>
            <a:endParaRPr lang="en-AU"/>
          </a:p>
        </p:txBody>
      </p:sp>
    </p:spTree>
    <p:extLst>
      <p:ext uri="{BB962C8B-B14F-4D97-AF65-F5344CB8AC3E}">
        <p14:creationId xmlns:p14="http://schemas.microsoft.com/office/powerpoint/2010/main" val="2920221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ADF1DB-743C-4784-ADAF-532ED939D963}" type="datetimeFigureOut">
              <a:rPr lang="en-AU" smtClean="0"/>
              <a:t>20/10/2021</a:t>
            </a:fld>
            <a:endParaRPr lang="en-AU"/>
          </a:p>
        </p:txBody>
      </p:sp>
      <p:sp>
        <p:nvSpPr>
          <p:cNvPr id="6" name="Footer Placeholder 5"/>
          <p:cNvSpPr>
            <a:spLocks noGrp="1"/>
          </p:cNvSpPr>
          <p:nvPr>
            <p:ph type="ftr" sz="quarter" idx="11"/>
          </p:nvPr>
        </p:nvSpPr>
        <p:spPr/>
        <p:txBody>
          <a:bodyPr/>
          <a:lstStyle/>
          <a:p>
            <a:endParaRPr lang="en-A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D7EBEFF-6B74-4BB2-8430-B026183ABFCC}" type="slidenum">
              <a:rPr lang="en-AU" smtClean="0"/>
              <a:t>‹#›</a:t>
            </a:fld>
            <a:endParaRPr lang="en-AU"/>
          </a:p>
        </p:txBody>
      </p:sp>
    </p:spTree>
    <p:extLst>
      <p:ext uri="{BB962C8B-B14F-4D97-AF65-F5344CB8AC3E}">
        <p14:creationId xmlns:p14="http://schemas.microsoft.com/office/powerpoint/2010/main" val="301689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ADF1DB-743C-4784-ADAF-532ED939D963}" type="datetimeFigureOut">
              <a:rPr lang="en-AU" smtClean="0"/>
              <a:t>20/10/2021</a:t>
            </a:fld>
            <a:endParaRPr lang="en-AU"/>
          </a:p>
        </p:txBody>
      </p:sp>
      <p:sp>
        <p:nvSpPr>
          <p:cNvPr id="6" name="Footer Placeholder 5"/>
          <p:cNvSpPr>
            <a:spLocks noGrp="1"/>
          </p:cNvSpPr>
          <p:nvPr>
            <p:ph type="ftr" sz="quarter" idx="11"/>
          </p:nvPr>
        </p:nvSpPr>
        <p:spPr/>
        <p:txBody>
          <a:bodyPr/>
          <a:lstStyle/>
          <a:p>
            <a:endParaRPr lang="en-A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D7EBEFF-6B74-4BB2-8430-B026183ABFCC}" type="slidenum">
              <a:rPr lang="en-AU" smtClean="0"/>
              <a:t>‹#›</a:t>
            </a:fld>
            <a:endParaRPr lang="en-AU"/>
          </a:p>
        </p:txBody>
      </p:sp>
    </p:spTree>
    <p:extLst>
      <p:ext uri="{BB962C8B-B14F-4D97-AF65-F5344CB8AC3E}">
        <p14:creationId xmlns:p14="http://schemas.microsoft.com/office/powerpoint/2010/main" val="1675914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6ADF1DB-743C-4784-ADAF-532ED939D963}" type="datetimeFigureOut">
              <a:rPr lang="en-AU" smtClean="0"/>
              <a:t>20/10/2021</a:t>
            </a:fld>
            <a:endParaRPr lang="en-A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D7EBEFF-6B74-4BB2-8430-B026183ABFCC}" type="slidenum">
              <a:rPr lang="en-AU" smtClean="0"/>
              <a:t>‹#›</a:t>
            </a:fld>
            <a:endParaRPr lang="en-AU"/>
          </a:p>
        </p:txBody>
      </p:sp>
    </p:spTree>
    <p:extLst>
      <p:ext uri="{BB962C8B-B14F-4D97-AF65-F5344CB8AC3E}">
        <p14:creationId xmlns:p14="http://schemas.microsoft.com/office/powerpoint/2010/main" val="56035125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6E2A9-7A66-4698-8CD2-DF8D267C3D21}"/>
              </a:ext>
            </a:extLst>
          </p:cNvPr>
          <p:cNvSpPr>
            <a:spLocks noGrp="1"/>
          </p:cNvSpPr>
          <p:nvPr>
            <p:ph type="ctrTitle"/>
          </p:nvPr>
        </p:nvSpPr>
        <p:spPr/>
        <p:txBody>
          <a:bodyPr>
            <a:normAutofit/>
          </a:bodyPr>
          <a:lstStyle/>
          <a:p>
            <a:r>
              <a:rPr lang="en-US" sz="4000" dirty="0"/>
              <a:t>ANGLICAN PARISH OF GISBORNE</a:t>
            </a:r>
            <a:br>
              <a:rPr lang="en-US" dirty="0"/>
            </a:br>
            <a:endParaRPr lang="en-AU" dirty="0"/>
          </a:p>
        </p:txBody>
      </p:sp>
      <p:sp>
        <p:nvSpPr>
          <p:cNvPr id="3" name="Subtitle 2">
            <a:extLst>
              <a:ext uri="{FF2B5EF4-FFF2-40B4-BE49-F238E27FC236}">
                <a16:creationId xmlns:a16="http://schemas.microsoft.com/office/drawing/2014/main" id="{C022065A-5247-4DB0-80DB-89EAD920B5B3}"/>
              </a:ext>
            </a:extLst>
          </p:cNvPr>
          <p:cNvSpPr>
            <a:spLocks noGrp="1"/>
          </p:cNvSpPr>
          <p:nvPr>
            <p:ph type="subTitle" idx="1"/>
          </p:nvPr>
        </p:nvSpPr>
        <p:spPr/>
        <p:txBody>
          <a:bodyPr>
            <a:normAutofit/>
          </a:bodyPr>
          <a:lstStyle/>
          <a:p>
            <a:r>
              <a:rPr lang="en-US" sz="2800" dirty="0"/>
              <a:t>FUTURE DIRECTIONS – STRATEGIC PROPERTY REVIEW</a:t>
            </a:r>
            <a:endParaRPr lang="en-AU" sz="2800" dirty="0"/>
          </a:p>
        </p:txBody>
      </p:sp>
    </p:spTree>
    <p:extLst>
      <p:ext uri="{BB962C8B-B14F-4D97-AF65-F5344CB8AC3E}">
        <p14:creationId xmlns:p14="http://schemas.microsoft.com/office/powerpoint/2010/main" val="221095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73681-CC61-424A-A8A0-592D765F0DF7}"/>
              </a:ext>
            </a:extLst>
          </p:cNvPr>
          <p:cNvSpPr>
            <a:spLocks noGrp="1"/>
          </p:cNvSpPr>
          <p:nvPr>
            <p:ph type="title"/>
          </p:nvPr>
        </p:nvSpPr>
        <p:spPr/>
        <p:txBody>
          <a:bodyPr/>
          <a:lstStyle/>
          <a:p>
            <a:r>
              <a:rPr lang="en-US" sz="3600" b="1" dirty="0">
                <a:effectLst/>
                <a:latin typeface="Calibri" panose="020F0502020204030204" pitchFamily="34" charset="0"/>
                <a:ea typeface="Calibri" panose="020F0502020204030204" pitchFamily="34" charset="0"/>
                <a:cs typeface="Times New Roman" panose="02020603050405020304" pitchFamily="18" charset="0"/>
              </a:rPr>
              <a:t>30 Fisher Street (Hall site</a:t>
            </a:r>
            <a:r>
              <a:rPr lang="en-US" sz="3600" dirty="0">
                <a:effectLst/>
                <a:latin typeface="Calibri" panose="020F0502020204030204" pitchFamily="34" charset="0"/>
                <a:ea typeface="Calibri" panose="020F0502020204030204" pitchFamily="34" charset="0"/>
                <a:cs typeface="Times New Roman" panose="02020603050405020304" pitchFamily="18" charset="0"/>
              </a:rPr>
              <a:t>).</a:t>
            </a:r>
            <a:br>
              <a:rPr lang="en-AU" sz="36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pic>
        <p:nvPicPr>
          <p:cNvPr id="5" name="Content Placeholder 4">
            <a:extLst>
              <a:ext uri="{FF2B5EF4-FFF2-40B4-BE49-F238E27FC236}">
                <a16:creationId xmlns:a16="http://schemas.microsoft.com/office/drawing/2014/main" id="{552D3BF8-0085-4785-B847-7C2356C5EF35}"/>
              </a:ext>
            </a:extLst>
          </p:cNvPr>
          <p:cNvPicPr>
            <a:picLocks noGrp="1" noChangeAspect="1"/>
          </p:cNvPicPr>
          <p:nvPr>
            <p:ph idx="1"/>
          </p:nvPr>
        </p:nvPicPr>
        <p:blipFill>
          <a:blip r:embed="rId2"/>
          <a:stretch>
            <a:fillRect/>
          </a:stretch>
        </p:blipFill>
        <p:spPr>
          <a:xfrm>
            <a:off x="2592925" y="1734415"/>
            <a:ext cx="6515100" cy="3778250"/>
          </a:xfrm>
        </p:spPr>
      </p:pic>
    </p:spTree>
    <p:extLst>
      <p:ext uri="{BB962C8B-B14F-4D97-AF65-F5344CB8AC3E}">
        <p14:creationId xmlns:p14="http://schemas.microsoft.com/office/powerpoint/2010/main" val="1475195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3C0C4-6BF5-4D0B-A2E7-BCDFF765A380}"/>
              </a:ext>
            </a:extLst>
          </p:cNvPr>
          <p:cNvSpPr>
            <a:spLocks noGrp="1"/>
          </p:cNvSpPr>
          <p:nvPr>
            <p:ph type="title"/>
          </p:nvPr>
        </p:nvSpPr>
        <p:spPr/>
        <p:txBody>
          <a:bodyPr/>
          <a:lstStyle/>
          <a:p>
            <a:r>
              <a:rPr lang="en-US" sz="3600" b="1" dirty="0">
                <a:effectLst/>
                <a:latin typeface="Calibri" panose="020F0502020204030204" pitchFamily="34" charset="0"/>
                <a:ea typeface="Calibri" panose="020F0502020204030204" pitchFamily="34" charset="0"/>
                <a:cs typeface="Times New Roman" panose="02020603050405020304" pitchFamily="18" charset="0"/>
              </a:rPr>
              <a:t>1-7 </a:t>
            </a:r>
            <a:r>
              <a:rPr lang="en-US" sz="3600" b="1" dirty="0" err="1">
                <a:effectLst/>
                <a:latin typeface="Calibri" panose="020F0502020204030204" pitchFamily="34" charset="0"/>
                <a:ea typeface="Calibri" panose="020F0502020204030204" pitchFamily="34" charset="0"/>
                <a:cs typeface="Times New Roman" panose="02020603050405020304" pitchFamily="18" charset="0"/>
              </a:rPr>
              <a:t>Melvins</a:t>
            </a:r>
            <a:r>
              <a:rPr lang="en-US" sz="3600" b="1" dirty="0">
                <a:effectLst/>
                <a:latin typeface="Calibri" panose="020F0502020204030204" pitchFamily="34" charset="0"/>
                <a:ea typeface="Calibri" panose="020F0502020204030204" pitchFamily="34" charset="0"/>
                <a:cs typeface="Times New Roman" panose="02020603050405020304" pitchFamily="18" charset="0"/>
              </a:rPr>
              <a:t> Road. (Church and Hall)</a:t>
            </a:r>
            <a:br>
              <a:rPr lang="en-AU" sz="36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pic>
        <p:nvPicPr>
          <p:cNvPr id="5" name="Content Placeholder 4">
            <a:extLst>
              <a:ext uri="{FF2B5EF4-FFF2-40B4-BE49-F238E27FC236}">
                <a16:creationId xmlns:a16="http://schemas.microsoft.com/office/drawing/2014/main" id="{3490D1A2-DEF1-4ABE-AB13-F4EE38078890}"/>
              </a:ext>
            </a:extLst>
          </p:cNvPr>
          <p:cNvPicPr>
            <a:picLocks noGrp="1" noChangeAspect="1"/>
          </p:cNvPicPr>
          <p:nvPr>
            <p:ph idx="1"/>
          </p:nvPr>
        </p:nvPicPr>
        <p:blipFill>
          <a:blip r:embed="rId2"/>
          <a:stretch>
            <a:fillRect/>
          </a:stretch>
        </p:blipFill>
        <p:spPr>
          <a:xfrm>
            <a:off x="1461222" y="1371600"/>
            <a:ext cx="4977678" cy="4619625"/>
          </a:xfrm>
        </p:spPr>
      </p:pic>
      <p:pic>
        <p:nvPicPr>
          <p:cNvPr id="7" name="Picture 6">
            <a:extLst>
              <a:ext uri="{FF2B5EF4-FFF2-40B4-BE49-F238E27FC236}">
                <a16:creationId xmlns:a16="http://schemas.microsoft.com/office/drawing/2014/main" id="{4E985906-0FD6-482F-8E34-B950170857B9}"/>
              </a:ext>
            </a:extLst>
          </p:cNvPr>
          <p:cNvPicPr>
            <a:picLocks noChangeAspect="1"/>
          </p:cNvPicPr>
          <p:nvPr/>
        </p:nvPicPr>
        <p:blipFill>
          <a:blip r:embed="rId3"/>
          <a:stretch>
            <a:fillRect/>
          </a:stretch>
        </p:blipFill>
        <p:spPr>
          <a:xfrm>
            <a:off x="6638925" y="1371600"/>
            <a:ext cx="5381625" cy="4619626"/>
          </a:xfrm>
          <a:prstGeom prst="rect">
            <a:avLst/>
          </a:prstGeom>
        </p:spPr>
      </p:pic>
    </p:spTree>
    <p:extLst>
      <p:ext uri="{BB962C8B-B14F-4D97-AF65-F5344CB8AC3E}">
        <p14:creationId xmlns:p14="http://schemas.microsoft.com/office/powerpoint/2010/main" val="2837272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6F564-2CFD-4F6E-85F2-BAFD5DE85DB7}"/>
              </a:ext>
            </a:extLst>
          </p:cNvPr>
          <p:cNvSpPr>
            <a:spLocks noGrp="1"/>
          </p:cNvSpPr>
          <p:nvPr>
            <p:ph type="title"/>
          </p:nvPr>
        </p:nvSpPr>
        <p:spPr/>
        <p:txBody>
          <a:bodyPr/>
          <a:lstStyle/>
          <a:p>
            <a:r>
              <a:rPr lang="en-US" dirty="0"/>
              <a:t>SITE INVESTIGATION</a:t>
            </a:r>
            <a:br>
              <a:rPr lang="en-US" dirty="0"/>
            </a:br>
            <a:r>
              <a:rPr lang="en-US" dirty="0"/>
              <a:t>RIDDELLS CREEK</a:t>
            </a:r>
            <a:endParaRPr lang="en-AU" dirty="0"/>
          </a:p>
        </p:txBody>
      </p:sp>
      <p:sp>
        <p:nvSpPr>
          <p:cNvPr id="3" name="Content Placeholder 2">
            <a:extLst>
              <a:ext uri="{FF2B5EF4-FFF2-40B4-BE49-F238E27FC236}">
                <a16:creationId xmlns:a16="http://schemas.microsoft.com/office/drawing/2014/main" id="{9B39BE45-1EA9-4F1E-A1F0-9BC21CD16F0E}"/>
              </a:ext>
            </a:extLst>
          </p:cNvPr>
          <p:cNvSpPr>
            <a:spLocks noGrp="1"/>
          </p:cNvSpPr>
          <p:nvPr>
            <p:ph idx="1"/>
          </p:nvPr>
        </p:nvSpPr>
        <p:spPr>
          <a:xfrm>
            <a:off x="2592925" y="1904999"/>
            <a:ext cx="9358930" cy="4597401"/>
          </a:xfrm>
        </p:spPr>
        <p:txBody>
          <a:bodyPr>
            <a:normAutofit fontScale="70000" lnSpcReduction="20000"/>
          </a:bodyPr>
          <a:lstStyle/>
          <a:p>
            <a:pPr marL="270510" algn="just">
              <a:lnSpc>
                <a:spcPct val="107000"/>
              </a:lnSpc>
              <a:spcAft>
                <a:spcPts val="800"/>
              </a:spcAft>
            </a:pPr>
            <a:r>
              <a:rPr lang="en-US" sz="1900" b="1" dirty="0">
                <a:effectLst/>
                <a:latin typeface="Calibri" panose="020F0502020204030204" pitchFamily="34" charset="0"/>
                <a:ea typeface="Calibri" panose="020F0502020204030204" pitchFamily="34" charset="0"/>
                <a:cs typeface="Times New Roman" panose="02020603050405020304" pitchFamily="18" charset="0"/>
              </a:rPr>
              <a:t>1-7 </a:t>
            </a:r>
            <a:r>
              <a:rPr lang="en-US" sz="1900" b="1" dirty="0" err="1">
                <a:effectLst/>
                <a:latin typeface="Calibri" panose="020F0502020204030204" pitchFamily="34" charset="0"/>
                <a:ea typeface="Calibri" panose="020F0502020204030204" pitchFamily="34" charset="0"/>
                <a:cs typeface="Times New Roman" panose="02020603050405020304" pitchFamily="18" charset="0"/>
              </a:rPr>
              <a:t>Melvins</a:t>
            </a:r>
            <a:r>
              <a:rPr lang="en-US" sz="1900" b="1" dirty="0">
                <a:effectLst/>
                <a:latin typeface="Calibri" panose="020F0502020204030204" pitchFamily="34" charset="0"/>
                <a:ea typeface="Calibri" panose="020F0502020204030204" pitchFamily="34" charset="0"/>
                <a:cs typeface="Times New Roman" panose="02020603050405020304" pitchFamily="18" charset="0"/>
              </a:rPr>
              <a:t> Road. (Church and Hall)</a:t>
            </a:r>
            <a:endParaRPr lang="en-AU"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900" dirty="0">
                <a:effectLst/>
                <a:latin typeface="Calibri" panose="020F0502020204030204" pitchFamily="34" charset="0"/>
                <a:ea typeface="Calibri" panose="020F0502020204030204" pitchFamily="34" charset="0"/>
                <a:cs typeface="Times New Roman" panose="02020603050405020304" pitchFamily="18" charset="0"/>
              </a:rPr>
              <a:t>Vacant land to the north and west is underutilized and has the potential to be developed, subdivided and sold.</a:t>
            </a:r>
            <a:endParaRPr lang="en-AU"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900" dirty="0">
                <a:effectLst/>
                <a:latin typeface="Calibri" panose="020F0502020204030204" pitchFamily="34" charset="0"/>
                <a:ea typeface="Calibri" panose="020F0502020204030204" pitchFamily="34" charset="0"/>
                <a:cs typeface="Times New Roman" panose="02020603050405020304" pitchFamily="18" charset="0"/>
              </a:rPr>
              <a:t>The parishioner attendance and current facility utilization is very low.</a:t>
            </a:r>
            <a:endParaRPr lang="en-AU"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US" sz="1900" dirty="0">
                <a:effectLst/>
                <a:latin typeface="Calibri" panose="020F0502020204030204" pitchFamily="34" charset="0"/>
                <a:ea typeface="Calibri" panose="020F0502020204030204" pitchFamily="34" charset="0"/>
                <a:cs typeface="Times New Roman" panose="02020603050405020304" pitchFamily="18" charset="0"/>
              </a:rPr>
              <a:t>Condition of Church and Hall is deteriorating and will require investment to maintain functionality and meet OHS standards in the short to medium term.</a:t>
            </a:r>
            <a:endParaRPr lang="en-AU" sz="1900" dirty="0">
              <a:effectLst/>
              <a:latin typeface="Calibri" panose="020F0502020204030204" pitchFamily="34" charset="0"/>
              <a:ea typeface="Calibri" panose="020F0502020204030204" pitchFamily="34" charset="0"/>
              <a:cs typeface="Times New Roman" panose="02020603050405020304" pitchFamily="18" charset="0"/>
            </a:endParaRPr>
          </a:p>
          <a:p>
            <a:pPr marL="540385" algn="just">
              <a:lnSpc>
                <a:spcPct val="107000"/>
              </a:lnSpc>
              <a:spcAft>
                <a:spcPts val="800"/>
              </a:spcAft>
            </a:pPr>
            <a:r>
              <a:rPr lang="en-US" sz="1900" u="sng" dirty="0">
                <a:effectLst/>
                <a:latin typeface="Calibri" panose="020F0502020204030204" pitchFamily="34" charset="0"/>
                <a:ea typeface="Calibri" panose="020F0502020204030204" pitchFamily="34" charset="0"/>
                <a:cs typeface="Times New Roman" panose="02020603050405020304" pitchFamily="18" charset="0"/>
              </a:rPr>
              <a:t>Options</a:t>
            </a:r>
            <a:endParaRPr lang="en-AU" sz="1900"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gn="just">
              <a:lnSpc>
                <a:spcPct val="107000"/>
              </a:lnSpc>
              <a:buFont typeface="+mj-lt"/>
              <a:buAutoNum type="romanLcPeriod"/>
            </a:pPr>
            <a:r>
              <a:rPr lang="en-US" sz="1700" b="1" i="1" dirty="0">
                <a:effectLst/>
                <a:latin typeface="Calibri" panose="020F0502020204030204" pitchFamily="34" charset="0"/>
                <a:ea typeface="Calibri" panose="020F0502020204030204" pitchFamily="34" charset="0"/>
                <a:cs typeface="Times New Roman" panose="02020603050405020304" pitchFamily="18" charset="0"/>
              </a:rPr>
              <a:t>Close the Church and prepare the whole site for sale and secure development approval to subdivide to maximize capital return. </a:t>
            </a:r>
            <a:r>
              <a:rPr lang="en-US" sz="1800" b="1" i="1" u="sng" dirty="0">
                <a:effectLst/>
                <a:latin typeface="Calibri" panose="020F0502020204030204" pitchFamily="34" charset="0"/>
                <a:ea typeface="Calibri" panose="020F0502020204030204" pitchFamily="34" charset="0"/>
                <a:cs typeface="Times New Roman" panose="02020603050405020304" pitchFamily="18" charset="0"/>
              </a:rPr>
              <a:t>OR</a:t>
            </a:r>
            <a:endParaRPr lang="en-US" sz="1700" b="1" i="1"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gn="just">
              <a:lnSpc>
                <a:spcPct val="107000"/>
              </a:lnSpc>
              <a:buFont typeface="+mj-lt"/>
              <a:buAutoNum type="romanLcPeriod"/>
            </a:pPr>
            <a:r>
              <a:rPr lang="en-US" sz="17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Retain Church and Hall and prepare a development proposal to subdivide the balance of the land for sale.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197485" indent="0" algn="just">
              <a:lnSpc>
                <a:spcPct val="107000"/>
              </a:lnSpc>
              <a:buNone/>
            </a:pPr>
            <a:endParaRPr lang="en-AU" sz="1900" dirty="0">
              <a:effectLst/>
              <a:latin typeface="Calibri" panose="020F0502020204030204" pitchFamily="34" charset="0"/>
              <a:ea typeface="Calibri" panose="020F0502020204030204" pitchFamily="34" charset="0"/>
              <a:cs typeface="Times New Roman" panose="02020603050405020304" pitchFamily="18" charset="0"/>
            </a:endParaRPr>
          </a:p>
          <a:p>
            <a:pPr marL="360363" algn="just">
              <a:lnSpc>
                <a:spcPct val="107000"/>
              </a:lnSpc>
              <a:spcAft>
                <a:spcPts val="800"/>
              </a:spcAft>
            </a:pPr>
            <a:r>
              <a:rPr lang="en-US" sz="1900" b="1" i="1" dirty="0">
                <a:effectLst/>
                <a:latin typeface="Calibri" panose="020F0502020204030204" pitchFamily="34" charset="0"/>
                <a:ea typeface="Calibri" panose="020F0502020204030204" pitchFamily="34" charset="0"/>
                <a:cs typeface="Times New Roman" panose="02020603050405020304" pitchFamily="18" charset="0"/>
              </a:rPr>
              <a:t>If option ii is selected it is recommended that resources are committed to growing the congregation and increase the facilities utilization levels.</a:t>
            </a:r>
            <a:endParaRPr lang="en-AU" sz="19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900" dirty="0">
                <a:effectLst/>
                <a:latin typeface="Calibri" panose="020F0502020204030204" pitchFamily="34" charset="0"/>
                <a:ea typeface="Calibri" panose="020F0502020204030204" pitchFamily="34" charset="0"/>
                <a:cs typeface="Times New Roman" panose="02020603050405020304" pitchFamily="18" charset="0"/>
              </a:rPr>
              <a:t>It was noted that the land is used by some community members as an access to the creek reserve and open space to the rear of the property. Explore interest of MRSC to consider land purchase to augment the current open space.</a:t>
            </a:r>
            <a:endParaRPr lang="en-AU" sz="19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900" dirty="0">
                <a:effectLst/>
                <a:latin typeface="Calibri" panose="020F0502020204030204" pitchFamily="34" charset="0"/>
                <a:ea typeface="Calibri" panose="020F0502020204030204" pitchFamily="34" charset="0"/>
                <a:cs typeface="Times New Roman" panose="02020603050405020304" pitchFamily="18" charset="0"/>
              </a:rPr>
              <a:t>Note that the Memorial Gardens adjoining the Church will need to be relocated.</a:t>
            </a:r>
            <a:endParaRPr lang="en-AU" sz="1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dirty="0"/>
          </a:p>
        </p:txBody>
      </p:sp>
    </p:spTree>
    <p:extLst>
      <p:ext uri="{BB962C8B-B14F-4D97-AF65-F5344CB8AC3E}">
        <p14:creationId xmlns:p14="http://schemas.microsoft.com/office/powerpoint/2010/main" val="4242483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BA139-B571-48DF-B3CD-00E9F6506E1A}"/>
              </a:ext>
            </a:extLst>
          </p:cNvPr>
          <p:cNvSpPr>
            <a:spLocks noGrp="1"/>
          </p:cNvSpPr>
          <p:nvPr>
            <p:ph type="title"/>
          </p:nvPr>
        </p:nvSpPr>
        <p:spPr/>
        <p:txBody>
          <a:bodyPr/>
          <a:lstStyle/>
          <a:p>
            <a:r>
              <a:rPr lang="en-US" dirty="0"/>
              <a:t>SITE INVESTIGATION</a:t>
            </a:r>
            <a:br>
              <a:rPr lang="en-US" dirty="0"/>
            </a:br>
            <a:r>
              <a:rPr lang="en-US" dirty="0"/>
              <a:t>RIDDELLS CREEK</a:t>
            </a:r>
            <a:endParaRPr lang="en-AU" dirty="0"/>
          </a:p>
        </p:txBody>
      </p:sp>
      <p:sp>
        <p:nvSpPr>
          <p:cNvPr id="3" name="Content Placeholder 2">
            <a:extLst>
              <a:ext uri="{FF2B5EF4-FFF2-40B4-BE49-F238E27FC236}">
                <a16:creationId xmlns:a16="http://schemas.microsoft.com/office/drawing/2014/main" id="{C4796108-0A2C-49C0-A5A8-3EE29AB36A0C}"/>
              </a:ext>
            </a:extLst>
          </p:cNvPr>
          <p:cNvSpPr>
            <a:spLocks noGrp="1"/>
          </p:cNvSpPr>
          <p:nvPr>
            <p:ph idx="1"/>
          </p:nvPr>
        </p:nvSpPr>
        <p:spPr/>
        <p:txBody>
          <a:bodyPr/>
          <a:lstStyle/>
          <a:p>
            <a:pPr marL="90170" indent="-180340" algn="just">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1/8 Station Street. (Op Shop)</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Op Shop is accommodated and well supported in this location, providing an effective community outreach and a Parish profile to the small community which is projected to grow.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shop has potential for another level to be constructed.</a:t>
            </a:r>
            <a:endParaRPr lang="en-AU" dirty="0">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None/>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romanLcPeriod"/>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Retain the premises and consider the potential to develop an upper level in the medium to long term.</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921993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3283C-C432-4D7F-812A-6EE8A6A76B77}"/>
              </a:ext>
            </a:extLst>
          </p:cNvPr>
          <p:cNvSpPr>
            <a:spLocks noGrp="1"/>
          </p:cNvSpPr>
          <p:nvPr>
            <p:ph type="title"/>
          </p:nvPr>
        </p:nvSpPr>
        <p:spPr>
          <a:xfrm>
            <a:off x="1756312" y="327892"/>
            <a:ext cx="8911687" cy="1280890"/>
          </a:xfrm>
        </p:spPr>
        <p:txBody>
          <a:bodyPr/>
          <a:lstStyle/>
          <a:p>
            <a:r>
              <a:rPr lang="en-US" dirty="0"/>
              <a:t>PROPOSALS</a:t>
            </a:r>
            <a:endParaRPr lang="en-AU" dirty="0"/>
          </a:p>
        </p:txBody>
      </p:sp>
      <p:sp>
        <p:nvSpPr>
          <p:cNvPr id="3" name="Content Placeholder 2">
            <a:extLst>
              <a:ext uri="{FF2B5EF4-FFF2-40B4-BE49-F238E27FC236}">
                <a16:creationId xmlns:a16="http://schemas.microsoft.com/office/drawing/2014/main" id="{5BE2DD27-37FE-4E62-B267-2BA5F452917A}"/>
              </a:ext>
            </a:extLst>
          </p:cNvPr>
          <p:cNvSpPr>
            <a:spLocks noGrp="1"/>
          </p:cNvSpPr>
          <p:nvPr>
            <p:ph idx="1"/>
          </p:nvPr>
        </p:nvSpPr>
        <p:spPr>
          <a:xfrm>
            <a:off x="1524001" y="1117601"/>
            <a:ext cx="10400144" cy="5412507"/>
          </a:xfrm>
        </p:spPr>
        <p:txBody>
          <a:bodyPr>
            <a:normAutofit fontScale="70000" lnSpcReduction="20000"/>
          </a:bodyPr>
          <a:lstStyle/>
          <a:p>
            <a:r>
              <a:rPr lang="en-US" sz="1900" b="1" u="sng"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6 </a:t>
            </a:r>
            <a:r>
              <a:rPr lang="en-US" sz="1900" b="1" u="sng" dirty="0" err="1">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Honour</a:t>
            </a:r>
            <a:r>
              <a:rPr lang="en-US" sz="1900" b="1" u="sng"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Avenue, Macedon (Church and Vicarage) </a:t>
            </a:r>
          </a:p>
          <a:p>
            <a:pPr marL="0" indent="0">
              <a:buNone/>
            </a:pPr>
            <a:r>
              <a:rPr lang="en-US" sz="1900" b="1" i="1" dirty="0">
                <a:effectLst/>
                <a:latin typeface="Calibri" panose="020F0502020204030204" pitchFamily="34" charset="0"/>
                <a:ea typeface="Calibri" panose="020F0502020204030204" pitchFamily="34" charset="0"/>
                <a:cs typeface="Times New Roman" panose="02020603050405020304" pitchFamily="18" charset="0"/>
              </a:rPr>
              <a:t>	Recommend that the property is retained and seen as having medium to longer-term development potential. </a:t>
            </a:r>
          </a:p>
          <a:p>
            <a:r>
              <a:rPr lang="en-US" sz="1900" b="1" u="sng"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32 Fisher Street, Gisborne  (Church Site) </a:t>
            </a:r>
          </a:p>
          <a:p>
            <a:pPr marL="0" indent="0">
              <a:buNone/>
            </a:pPr>
            <a:r>
              <a:rPr lang="en-US" sz="1900" b="1" i="1" dirty="0">
                <a:effectLst/>
                <a:latin typeface="Calibri" panose="020F0502020204030204" pitchFamily="34" charset="0"/>
                <a:ea typeface="Calibri" panose="020F0502020204030204" pitchFamily="34" charset="0"/>
                <a:cs typeface="Times New Roman" panose="02020603050405020304" pitchFamily="18" charset="0"/>
              </a:rPr>
              <a:t>	Retain the site in the current state, noting that development could be revisited in the medium to longer term.</a:t>
            </a:r>
          </a:p>
          <a:p>
            <a:r>
              <a:rPr lang="en-US" sz="1900" b="1" u="sng"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32 A Fisher Street , Gisborne (Parish Centre) </a:t>
            </a:r>
          </a:p>
          <a:p>
            <a:pPr marL="0" indent="0">
              <a:buNone/>
            </a:pPr>
            <a:r>
              <a:rPr lang="en-US" sz="1900" b="1" i="1" dirty="0">
                <a:latin typeface="Calibri" panose="020F0502020204030204" pitchFamily="34" charset="0"/>
                <a:ea typeface="Calibri" panose="020F0502020204030204" pitchFamily="34" charset="0"/>
                <a:cs typeface="Times New Roman" panose="02020603050405020304" pitchFamily="18" charset="0"/>
              </a:rPr>
              <a:t>	</a:t>
            </a:r>
            <a:r>
              <a:rPr lang="en-US" sz="1900" b="1" i="1" dirty="0">
                <a:effectLst/>
                <a:latin typeface="Calibri" panose="020F0502020204030204" pitchFamily="34" charset="0"/>
                <a:ea typeface="Calibri" panose="020F0502020204030204" pitchFamily="34" charset="0"/>
                <a:cs typeface="Times New Roman" panose="02020603050405020304" pitchFamily="18" charset="0"/>
              </a:rPr>
              <a:t>Retain the facility for current uses, for the foreseeable future and consider some improvements, (funds permitting)</a:t>
            </a:r>
          </a:p>
          <a:p>
            <a:r>
              <a:rPr lang="en-US" sz="1900" b="1" u="sng"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30 Fisher Street, Gisborne  (Hall site</a:t>
            </a:r>
            <a:r>
              <a:rPr lang="en-US" sz="1900" u="sng"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p>
          <a:p>
            <a:pPr marL="628650" lvl="0" indent="-185738" algn="just">
              <a:lnSpc>
                <a:spcPct val="110000"/>
              </a:lnSpc>
              <a:buFont typeface="+mj-lt"/>
              <a:buAutoNum type="romanLcPeriod"/>
            </a:pPr>
            <a:r>
              <a:rPr lang="en-US" sz="1900" b="1" i="1" dirty="0">
                <a:effectLst/>
                <a:latin typeface="Calibri" panose="020F0502020204030204" pitchFamily="34" charset="0"/>
                <a:ea typeface="Calibri" panose="020F0502020204030204" pitchFamily="34" charset="0"/>
                <a:cs typeface="Times New Roman" panose="02020603050405020304" pitchFamily="18" charset="0"/>
              </a:rPr>
              <a:t>Relocate the Op Shop to a premises in the Town Centre (Shopping precinct).</a:t>
            </a:r>
            <a:endParaRPr lang="en-AU" sz="1900" dirty="0">
              <a:effectLst/>
              <a:latin typeface="Calibri" panose="020F0502020204030204" pitchFamily="34" charset="0"/>
              <a:ea typeface="Calibri" panose="020F0502020204030204" pitchFamily="34" charset="0"/>
              <a:cs typeface="Times New Roman" panose="02020603050405020304" pitchFamily="18" charset="0"/>
            </a:endParaRPr>
          </a:p>
          <a:p>
            <a:pPr marL="628650" lvl="0" indent="-185738" algn="just">
              <a:lnSpc>
                <a:spcPct val="110000"/>
              </a:lnSpc>
              <a:buFont typeface="+mj-lt"/>
              <a:buAutoNum type="romanLcPeriod"/>
            </a:pPr>
            <a:r>
              <a:rPr lang="en-US" sz="1900" b="1" i="1" dirty="0">
                <a:effectLst/>
                <a:latin typeface="Calibri" panose="020F0502020204030204" pitchFamily="34" charset="0"/>
                <a:ea typeface="Calibri" panose="020F0502020204030204" pitchFamily="34" charset="0"/>
                <a:cs typeface="Times New Roman" panose="02020603050405020304" pitchFamily="18" charset="0"/>
              </a:rPr>
              <a:t>Find alternate, nearby premises to accommodate the Children’s ministry programs. E.g., other community space that is for hire.</a:t>
            </a:r>
            <a:endParaRPr lang="en-AU" sz="1900" dirty="0">
              <a:effectLst/>
              <a:latin typeface="Calibri" panose="020F0502020204030204" pitchFamily="34" charset="0"/>
              <a:ea typeface="Calibri" panose="020F0502020204030204" pitchFamily="34" charset="0"/>
              <a:cs typeface="Times New Roman" panose="02020603050405020304" pitchFamily="18" charset="0"/>
            </a:endParaRPr>
          </a:p>
          <a:p>
            <a:pPr marL="628650" lvl="0" indent="-185738" algn="just">
              <a:lnSpc>
                <a:spcPct val="110000"/>
              </a:lnSpc>
              <a:spcAft>
                <a:spcPts val="800"/>
              </a:spcAft>
              <a:buFont typeface="+mj-lt"/>
              <a:buAutoNum type="romanLcPeriod"/>
            </a:pPr>
            <a:r>
              <a:rPr lang="en-US" sz="1900" b="1" i="1" dirty="0">
                <a:effectLst/>
                <a:latin typeface="Calibri" panose="020F0502020204030204" pitchFamily="34" charset="0"/>
                <a:ea typeface="Calibri" panose="020F0502020204030204" pitchFamily="34" charset="0"/>
                <a:cs typeface="Times New Roman" panose="02020603050405020304" pitchFamily="18" charset="0"/>
              </a:rPr>
              <a:t>Invite an EOI from suitable organizations to Partner with the Parish to develop the whole site with facilities that provide accommodation for commercial/community services that are permissible within the planning zone. E.g., medical, education services.  The Parish to contribute the land to the development and post development, retain an interest in the property. This interest to be leased and generate a reliable revenue stream. </a:t>
            </a:r>
          </a:p>
          <a:p>
            <a:pPr algn="just">
              <a:lnSpc>
                <a:spcPct val="110000"/>
              </a:lnSpc>
              <a:spcAft>
                <a:spcPts val="800"/>
              </a:spcAft>
            </a:pPr>
            <a:r>
              <a:rPr lang="en-US" sz="1900" b="1" u="sng"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1-7 </a:t>
            </a:r>
            <a:r>
              <a:rPr lang="en-US" sz="1900" b="1" u="sng" dirty="0" err="1">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Melvins</a:t>
            </a:r>
            <a:r>
              <a:rPr lang="en-US" sz="1900" b="1" u="sng"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Road, </a:t>
            </a:r>
            <a:r>
              <a:rPr lang="en-US" sz="1900" b="1" u="sng" dirty="0" err="1">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Riddells</a:t>
            </a:r>
            <a:r>
              <a:rPr lang="en-US" sz="1900" b="1" u="sng"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Creek. (Church and Hall) </a:t>
            </a:r>
            <a:endParaRPr lang="en-AU" sz="19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628650" lvl="1" indent="-268288" algn="just">
              <a:lnSpc>
                <a:spcPct val="107000"/>
              </a:lnSpc>
              <a:buFont typeface="+mj-lt"/>
              <a:buAutoNum type="romanLcPeriod"/>
            </a:pPr>
            <a:r>
              <a:rPr lang="en-US" sz="1900" b="1" i="1" dirty="0">
                <a:effectLst/>
                <a:latin typeface="Calibri" panose="020F0502020204030204" pitchFamily="34" charset="0"/>
                <a:ea typeface="Calibri" panose="020F0502020204030204" pitchFamily="34" charset="0"/>
                <a:cs typeface="Times New Roman" panose="02020603050405020304" pitchFamily="18" charset="0"/>
              </a:rPr>
              <a:t>Close the Church and prepare the whole site for sale and secure development approval to subdivide to maximize capital return. </a:t>
            </a:r>
            <a:r>
              <a:rPr lang="en-US" sz="1900" b="1" i="1" u="sng"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OR</a:t>
            </a:r>
            <a:endParaRPr lang="en-US" sz="1900" b="1" i="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628650" lvl="1" indent="-268288" algn="just">
              <a:lnSpc>
                <a:spcPct val="107000"/>
              </a:lnSpc>
              <a:buFont typeface="+mj-lt"/>
              <a:buAutoNum type="romanLcPeriod"/>
            </a:pPr>
            <a:r>
              <a:rPr lang="en-US" sz="1900" b="1" i="1" dirty="0">
                <a:effectLst/>
                <a:latin typeface="Calibri" panose="020F0502020204030204" pitchFamily="34" charset="0"/>
                <a:ea typeface="Calibri" panose="020F0502020204030204" pitchFamily="34" charset="0"/>
                <a:cs typeface="Times New Roman" panose="02020603050405020304" pitchFamily="18" charset="0"/>
              </a:rPr>
              <a:t> Retain Church and Hall and prepare a development proposal to subdivide the balance of the land for sale. </a:t>
            </a:r>
            <a:endParaRPr lang="en-AU" sz="1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800"/>
              </a:spcAft>
            </a:pPr>
            <a:r>
              <a:rPr lang="en-US" sz="1900" b="1" u="sng"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1/8 Station Street, </a:t>
            </a:r>
            <a:r>
              <a:rPr lang="en-US" sz="1900" b="1" u="sng" dirty="0" err="1">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Riddells</a:t>
            </a:r>
            <a:r>
              <a:rPr lang="en-US" sz="1900" b="1" u="sng"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Creek. (Op Shop)  </a:t>
            </a:r>
          </a:p>
          <a:p>
            <a:pPr marL="0" indent="0" algn="just">
              <a:lnSpc>
                <a:spcPct val="110000"/>
              </a:lnSpc>
              <a:spcAft>
                <a:spcPts val="800"/>
              </a:spcAft>
              <a:buNone/>
            </a:pPr>
            <a:r>
              <a:rPr lang="en-US" sz="1900" b="1" i="1" dirty="0">
                <a:effectLst/>
                <a:latin typeface="Calibri" panose="020F0502020204030204" pitchFamily="34" charset="0"/>
                <a:ea typeface="Calibri" panose="020F0502020204030204" pitchFamily="34" charset="0"/>
                <a:cs typeface="Times New Roman" panose="02020603050405020304" pitchFamily="18" charset="0"/>
              </a:rPr>
              <a:t>	Retain the premises and consider the potential to develop an upper level in the medium to long term.</a:t>
            </a:r>
            <a:endParaRPr lang="en-AU" sz="1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0000"/>
              </a:lnSpc>
              <a:spcAft>
                <a:spcPts val="800"/>
              </a:spcAft>
              <a:buNone/>
            </a:pPr>
            <a:endParaRPr lang="en-US" sz="1800" b="1" u="sng"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0000"/>
              </a:lnSpc>
              <a:spcAft>
                <a:spcPts val="800"/>
              </a:spcAft>
              <a:buNone/>
            </a:pPr>
            <a:endParaRPr lang="en-AU" sz="1800" b="1" u="sng"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0000"/>
              </a:lnSpc>
              <a:spcAft>
                <a:spcPts val="800"/>
              </a:spcAft>
              <a:buNone/>
            </a:pPr>
            <a:endParaRPr lang="en-US" sz="1800" b="1" i="1"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0000"/>
              </a:lnSpc>
              <a:spcAft>
                <a:spcPts val="800"/>
              </a:spcAft>
              <a:buNone/>
            </a:pPr>
            <a:endParaRPr lang="en-US" sz="1800" b="1" i="1"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b="1" i="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b="1" i="1" dirty="0">
              <a:effectLst/>
              <a:latin typeface="Calibri" panose="020F0502020204030204" pitchFamily="34" charset="0"/>
              <a:ea typeface="Calibri" panose="020F0502020204030204" pitchFamily="34" charset="0"/>
              <a:cs typeface="Times New Roman" panose="02020603050405020304" pitchFamily="18" charset="0"/>
            </a:endParaRPr>
          </a:p>
          <a:p>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sz="1800" u="sng"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b="1" i="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b="1" i="1" dirty="0">
              <a:effectLst/>
              <a:latin typeface="Calibri" panose="020F0502020204030204" pitchFamily="34" charset="0"/>
              <a:ea typeface="Calibri" panose="020F0502020204030204" pitchFamily="34" charset="0"/>
              <a:cs typeface="Times New Roman" panose="02020603050405020304" pitchFamily="18" charset="0"/>
            </a:endParaRPr>
          </a:p>
          <a:p>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b="1" i="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b="1"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564709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5E4BC-E28C-4DB1-8EA6-E6F7E59DC58B}"/>
              </a:ext>
            </a:extLst>
          </p:cNvPr>
          <p:cNvSpPr>
            <a:spLocks noGrp="1"/>
          </p:cNvSpPr>
          <p:nvPr>
            <p:ph type="title"/>
          </p:nvPr>
        </p:nvSpPr>
        <p:spPr/>
        <p:txBody>
          <a:bodyPr/>
          <a:lstStyle/>
          <a:p>
            <a:r>
              <a:rPr lang="en-US" dirty="0"/>
              <a:t>Where have we come from ?</a:t>
            </a:r>
            <a:endParaRPr lang="en-AU" dirty="0"/>
          </a:p>
        </p:txBody>
      </p:sp>
      <p:sp>
        <p:nvSpPr>
          <p:cNvPr id="3" name="Content Placeholder 2">
            <a:extLst>
              <a:ext uri="{FF2B5EF4-FFF2-40B4-BE49-F238E27FC236}">
                <a16:creationId xmlns:a16="http://schemas.microsoft.com/office/drawing/2014/main" id="{752E3C64-CEE4-4697-8F3F-499A238A9601}"/>
              </a:ext>
            </a:extLst>
          </p:cNvPr>
          <p:cNvSpPr>
            <a:spLocks noGrp="1"/>
          </p:cNvSpPr>
          <p:nvPr>
            <p:ph idx="1"/>
          </p:nvPr>
        </p:nvSpPr>
        <p:spPr>
          <a:xfrm>
            <a:off x="2589212" y="1616364"/>
            <a:ext cx="8915400" cy="4294858"/>
          </a:xfrm>
        </p:spPr>
        <p:txBody>
          <a:bodyPr/>
          <a:lstStyle/>
          <a:p>
            <a:r>
              <a:rPr lang="en-US" dirty="0"/>
              <a:t>2017 Strategic Plan </a:t>
            </a:r>
          </a:p>
          <a:p>
            <a:r>
              <a:rPr lang="en-US" dirty="0"/>
              <a:t>Leading Your Church into Growth – </a:t>
            </a:r>
            <a:r>
              <a:rPr lang="en-US" dirty="0" err="1"/>
              <a:t>LYCiG</a:t>
            </a:r>
            <a:r>
              <a:rPr lang="en-US" dirty="0"/>
              <a:t> program</a:t>
            </a:r>
          </a:p>
          <a:p>
            <a:r>
              <a:rPr lang="en-US" dirty="0"/>
              <a:t>Mission Action Plan 2018-2021 – now due for review</a:t>
            </a:r>
          </a:p>
          <a:p>
            <a:r>
              <a:rPr lang="en-US" dirty="0"/>
              <a:t>2021 Pandemic crisis </a:t>
            </a:r>
          </a:p>
          <a:p>
            <a:r>
              <a:rPr lang="en-US" u="sng" dirty="0"/>
              <a:t>Options</a:t>
            </a:r>
            <a:r>
              <a:rPr lang="en-US" dirty="0"/>
              <a:t> are: </a:t>
            </a:r>
          </a:p>
          <a:p>
            <a:pPr marL="895350" indent="-400050">
              <a:buFont typeface="+mj-lt"/>
              <a:buAutoNum type="romanUcPeriod"/>
            </a:pPr>
            <a:r>
              <a:rPr lang="en-US" dirty="0"/>
              <a:t>Try to return to pre Covid state.</a:t>
            </a:r>
          </a:p>
          <a:p>
            <a:pPr marL="895350" indent="-400050">
              <a:buFont typeface="+mj-lt"/>
              <a:buAutoNum type="romanUcPeriod"/>
            </a:pPr>
            <a:r>
              <a:rPr lang="en-US" dirty="0"/>
              <a:t>Take as an opportunity to reinvent.</a:t>
            </a:r>
          </a:p>
          <a:p>
            <a:pPr marL="895350" indent="-400050">
              <a:buFont typeface="+mj-lt"/>
              <a:buAutoNum type="romanUcPeriod"/>
            </a:pPr>
            <a:r>
              <a:rPr lang="en-US" dirty="0"/>
              <a:t>Reframe – what can we learn and adapt.</a:t>
            </a:r>
          </a:p>
          <a:p>
            <a:pPr marL="895350" indent="-400050">
              <a:buFont typeface="+mj-lt"/>
              <a:buAutoNum type="romanUcPeriod"/>
            </a:pPr>
            <a:r>
              <a:rPr lang="en-US" dirty="0"/>
              <a:t>Release resources for alternative ministry.</a:t>
            </a:r>
          </a:p>
          <a:p>
            <a:pPr marL="0" indent="0">
              <a:buNone/>
            </a:pPr>
            <a:endParaRPr lang="en-AU" dirty="0"/>
          </a:p>
        </p:txBody>
      </p:sp>
    </p:spTree>
    <p:extLst>
      <p:ext uri="{BB962C8B-B14F-4D97-AF65-F5344CB8AC3E}">
        <p14:creationId xmlns:p14="http://schemas.microsoft.com/office/powerpoint/2010/main" val="1085114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7159A-6574-44F0-8B37-5ECC57FE632C}"/>
              </a:ext>
            </a:extLst>
          </p:cNvPr>
          <p:cNvSpPr>
            <a:spLocks noGrp="1"/>
          </p:cNvSpPr>
          <p:nvPr>
            <p:ph type="title"/>
          </p:nvPr>
        </p:nvSpPr>
        <p:spPr/>
        <p:txBody>
          <a:bodyPr/>
          <a:lstStyle/>
          <a:p>
            <a:pPr algn="ctr"/>
            <a:r>
              <a:rPr lang="en-US" dirty="0"/>
              <a:t>Living Our Faith</a:t>
            </a:r>
            <a:endParaRPr lang="en-AU" dirty="0"/>
          </a:p>
        </p:txBody>
      </p:sp>
      <p:sp>
        <p:nvSpPr>
          <p:cNvPr id="3" name="Content Placeholder 2">
            <a:extLst>
              <a:ext uri="{FF2B5EF4-FFF2-40B4-BE49-F238E27FC236}">
                <a16:creationId xmlns:a16="http://schemas.microsoft.com/office/drawing/2014/main" id="{C8DA6463-546C-4BC4-828E-26EE410FD0FB}"/>
              </a:ext>
            </a:extLst>
          </p:cNvPr>
          <p:cNvSpPr>
            <a:spLocks noGrp="1"/>
          </p:cNvSpPr>
          <p:nvPr>
            <p:ph idx="1"/>
          </p:nvPr>
        </p:nvSpPr>
        <p:spPr>
          <a:xfrm>
            <a:off x="1754909" y="2133600"/>
            <a:ext cx="10104581" cy="3777622"/>
          </a:xfrm>
        </p:spPr>
        <p:txBody>
          <a:bodyPr>
            <a:normAutofit fontScale="92500"/>
          </a:bodyPr>
          <a:lstStyle/>
          <a:p>
            <a:pPr algn="ctr"/>
            <a:r>
              <a:rPr lang="en-US" sz="2800" i="1" dirty="0"/>
              <a:t>“For surely I know the plans I have for you, says the Lord,</a:t>
            </a:r>
          </a:p>
          <a:p>
            <a:pPr marL="0" indent="0" algn="ctr">
              <a:buNone/>
            </a:pPr>
            <a:endParaRPr lang="en-US" sz="2800" i="1" dirty="0"/>
          </a:p>
          <a:p>
            <a:pPr algn="ctr"/>
            <a:r>
              <a:rPr lang="en-US" sz="2800" i="1" dirty="0"/>
              <a:t>Plans for your welfare and not for harm,</a:t>
            </a:r>
          </a:p>
          <a:p>
            <a:pPr marL="0" indent="0" algn="ctr">
              <a:buNone/>
            </a:pPr>
            <a:endParaRPr lang="en-US" sz="2800" i="1" dirty="0"/>
          </a:p>
          <a:p>
            <a:pPr algn="ctr"/>
            <a:r>
              <a:rPr lang="en-US" sz="2800" i="1" dirty="0"/>
              <a:t>To give you a future with hope”.</a:t>
            </a:r>
            <a:endParaRPr lang="en-US" sz="2800" dirty="0"/>
          </a:p>
          <a:p>
            <a:pPr marL="0" indent="0">
              <a:buNone/>
            </a:pPr>
            <a:endParaRPr lang="en-AU" dirty="0"/>
          </a:p>
          <a:p>
            <a:pPr marL="0" indent="0">
              <a:buNone/>
            </a:pPr>
            <a:endParaRPr lang="en-AU" dirty="0"/>
          </a:p>
          <a:p>
            <a:pPr marL="0" indent="0">
              <a:buNone/>
            </a:pPr>
            <a:r>
              <a:rPr lang="en-AU" b="1" i="1" dirty="0"/>
              <a:t>Ref; Jerimiah 29:11</a:t>
            </a:r>
          </a:p>
        </p:txBody>
      </p:sp>
    </p:spTree>
    <p:extLst>
      <p:ext uri="{BB962C8B-B14F-4D97-AF65-F5344CB8AC3E}">
        <p14:creationId xmlns:p14="http://schemas.microsoft.com/office/powerpoint/2010/main" val="2613560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E8D49-FC57-431B-B544-EA7068583F29}"/>
              </a:ext>
            </a:extLst>
          </p:cNvPr>
          <p:cNvSpPr>
            <a:spLocks noGrp="1"/>
          </p:cNvSpPr>
          <p:nvPr>
            <p:ph type="title"/>
          </p:nvPr>
        </p:nvSpPr>
        <p:spPr/>
        <p:txBody>
          <a:bodyPr/>
          <a:lstStyle/>
          <a:p>
            <a:r>
              <a:rPr lang="en-US" dirty="0"/>
              <a:t>Reimagining the Future</a:t>
            </a:r>
            <a:endParaRPr lang="en-AU" dirty="0"/>
          </a:p>
        </p:txBody>
      </p:sp>
      <p:sp>
        <p:nvSpPr>
          <p:cNvPr id="3" name="Content Placeholder 2">
            <a:extLst>
              <a:ext uri="{FF2B5EF4-FFF2-40B4-BE49-F238E27FC236}">
                <a16:creationId xmlns:a16="http://schemas.microsoft.com/office/drawing/2014/main" id="{52DD2394-8E16-4512-96A9-C33458D0B9F4}"/>
              </a:ext>
            </a:extLst>
          </p:cNvPr>
          <p:cNvSpPr>
            <a:spLocks noGrp="1"/>
          </p:cNvSpPr>
          <p:nvPr>
            <p:ph idx="1"/>
          </p:nvPr>
        </p:nvSpPr>
        <p:spPr>
          <a:xfrm>
            <a:off x="2228994" y="1662546"/>
            <a:ext cx="8915400" cy="3777622"/>
          </a:xfrm>
        </p:spPr>
        <p:txBody>
          <a:bodyPr>
            <a:normAutofit fontScale="92500" lnSpcReduction="10000"/>
          </a:bodyPr>
          <a:lstStyle/>
          <a:p>
            <a:pPr>
              <a:buFont typeface="+mj-lt"/>
              <a:buAutoNum type="arabicPeriod"/>
            </a:pPr>
            <a:r>
              <a:rPr lang="en-US" sz="2400" dirty="0"/>
              <a:t>Be a compelling and outward looking Christian presence in our community.</a:t>
            </a:r>
          </a:p>
          <a:p>
            <a:pPr>
              <a:buFont typeface="+mj-lt"/>
              <a:buAutoNum type="arabicPeriod"/>
            </a:pPr>
            <a:r>
              <a:rPr lang="en-US" sz="2400" dirty="0"/>
              <a:t>Reach across boundaries of human division to serve our community and proclaim Christ.</a:t>
            </a:r>
          </a:p>
          <a:p>
            <a:pPr>
              <a:buFont typeface="+mj-lt"/>
              <a:buAutoNum type="arabicPeriod"/>
            </a:pPr>
            <a:r>
              <a:rPr lang="en-US" sz="2400" dirty="0"/>
              <a:t>Be open to the Holy Spirit in transforming lives to be mature in Christ.</a:t>
            </a:r>
          </a:p>
          <a:p>
            <a:pPr>
              <a:buFont typeface="+mj-lt"/>
              <a:buAutoNum type="arabicPeriod"/>
            </a:pPr>
            <a:r>
              <a:rPr lang="en-US" sz="2400" dirty="0"/>
              <a:t>Use all the energy that God powerfully inspires to better manage our human and capital resources.</a:t>
            </a:r>
          </a:p>
          <a:p>
            <a:pPr>
              <a:buFont typeface="+mj-lt"/>
              <a:buAutoNum type="arabicPeriod"/>
            </a:pPr>
            <a:endParaRPr lang="en-US" sz="2400" dirty="0"/>
          </a:p>
          <a:p>
            <a:pPr marL="0" indent="0">
              <a:buNone/>
            </a:pPr>
            <a:r>
              <a:rPr lang="en-US" sz="2400" b="1" i="1" dirty="0"/>
              <a:t>Ref: Anglican Diocese of Melbourne-Strategic Directions.</a:t>
            </a:r>
            <a:endParaRPr lang="en-AU" sz="2400" b="1" i="1" dirty="0"/>
          </a:p>
        </p:txBody>
      </p:sp>
    </p:spTree>
    <p:extLst>
      <p:ext uri="{BB962C8B-B14F-4D97-AF65-F5344CB8AC3E}">
        <p14:creationId xmlns:p14="http://schemas.microsoft.com/office/powerpoint/2010/main" val="2790413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1B57C-D48E-4387-8D24-97F497E33898}"/>
              </a:ext>
            </a:extLst>
          </p:cNvPr>
          <p:cNvSpPr>
            <a:spLocks noGrp="1"/>
          </p:cNvSpPr>
          <p:nvPr>
            <p:ph type="title"/>
          </p:nvPr>
        </p:nvSpPr>
        <p:spPr/>
        <p:txBody>
          <a:bodyPr/>
          <a:lstStyle/>
          <a:p>
            <a:r>
              <a:rPr lang="en-US" sz="3600" dirty="0"/>
              <a:t>A compelling and outward looking Christian presence</a:t>
            </a:r>
            <a:endParaRPr lang="en-AU" dirty="0"/>
          </a:p>
        </p:txBody>
      </p:sp>
      <p:sp>
        <p:nvSpPr>
          <p:cNvPr id="3" name="Content Placeholder 2">
            <a:extLst>
              <a:ext uri="{FF2B5EF4-FFF2-40B4-BE49-F238E27FC236}">
                <a16:creationId xmlns:a16="http://schemas.microsoft.com/office/drawing/2014/main" id="{0BF794D0-8652-4814-85B5-6A3349972B5B}"/>
              </a:ext>
            </a:extLst>
          </p:cNvPr>
          <p:cNvSpPr>
            <a:spLocks noGrp="1"/>
          </p:cNvSpPr>
          <p:nvPr>
            <p:ph idx="1"/>
          </p:nvPr>
        </p:nvSpPr>
        <p:spPr/>
        <p:txBody>
          <a:bodyPr/>
          <a:lstStyle/>
          <a:p>
            <a:r>
              <a:rPr lang="en-US" dirty="0"/>
              <a:t>What is our current presence in the Community; </a:t>
            </a:r>
          </a:p>
          <a:p>
            <a:pPr marL="989013"/>
            <a:r>
              <a:rPr lang="en-US" dirty="0"/>
              <a:t>3 worship </a:t>
            </a:r>
            <a:r>
              <a:rPr lang="en-US" dirty="0" err="1"/>
              <a:t>Centres</a:t>
            </a:r>
            <a:r>
              <a:rPr lang="en-US" dirty="0"/>
              <a:t>, </a:t>
            </a:r>
          </a:p>
          <a:p>
            <a:pPr marL="989013"/>
            <a:r>
              <a:rPr lang="en-US" dirty="0"/>
              <a:t>8 worshipping congregations (3 currently in recess due to COVID)</a:t>
            </a:r>
          </a:p>
          <a:p>
            <a:pPr marL="989013"/>
            <a:r>
              <a:rPr lang="en-US" dirty="0"/>
              <a:t>2 Op Shops</a:t>
            </a:r>
          </a:p>
          <a:p>
            <a:pPr marL="989013"/>
            <a:r>
              <a:rPr lang="en-US" dirty="0"/>
              <a:t>3 Playgroups</a:t>
            </a:r>
          </a:p>
          <a:p>
            <a:pPr marL="989013"/>
            <a:endParaRPr lang="en-US" dirty="0"/>
          </a:p>
          <a:p>
            <a:endParaRPr lang="en-AU" dirty="0"/>
          </a:p>
        </p:txBody>
      </p:sp>
    </p:spTree>
    <p:extLst>
      <p:ext uri="{BB962C8B-B14F-4D97-AF65-F5344CB8AC3E}">
        <p14:creationId xmlns:p14="http://schemas.microsoft.com/office/powerpoint/2010/main" val="36400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9CC18-F369-4529-8724-1E31A777D925}"/>
              </a:ext>
            </a:extLst>
          </p:cNvPr>
          <p:cNvSpPr>
            <a:spLocks noGrp="1"/>
          </p:cNvSpPr>
          <p:nvPr>
            <p:ph type="title"/>
          </p:nvPr>
        </p:nvSpPr>
        <p:spPr/>
        <p:txBody>
          <a:bodyPr/>
          <a:lstStyle/>
          <a:p>
            <a:r>
              <a:rPr lang="en-US" sz="3600" dirty="0"/>
              <a:t>Reach across boundaries of Human division.</a:t>
            </a:r>
            <a:endParaRPr lang="en-AU" dirty="0"/>
          </a:p>
        </p:txBody>
      </p:sp>
      <p:sp>
        <p:nvSpPr>
          <p:cNvPr id="3" name="Content Placeholder 2">
            <a:extLst>
              <a:ext uri="{FF2B5EF4-FFF2-40B4-BE49-F238E27FC236}">
                <a16:creationId xmlns:a16="http://schemas.microsoft.com/office/drawing/2014/main" id="{61508ADD-B48A-493A-9DB5-19D2D7307C9B}"/>
              </a:ext>
            </a:extLst>
          </p:cNvPr>
          <p:cNvSpPr>
            <a:spLocks noGrp="1"/>
          </p:cNvSpPr>
          <p:nvPr>
            <p:ph idx="1"/>
          </p:nvPr>
        </p:nvSpPr>
        <p:spPr/>
        <p:txBody>
          <a:bodyPr>
            <a:normAutofit lnSpcReduction="10000"/>
          </a:bodyPr>
          <a:lstStyle/>
          <a:p>
            <a:r>
              <a:rPr lang="en-US" dirty="0"/>
              <a:t>Current Parish Activities;</a:t>
            </a:r>
          </a:p>
          <a:p>
            <a:pPr marL="989013">
              <a:buFont typeface="+mj-lt"/>
              <a:buAutoNum type="arabicPeriod"/>
            </a:pPr>
            <a:r>
              <a:rPr lang="en-US" dirty="0"/>
              <a:t>Outreach to older citizens through the delivery of services to Residential 	Aged care.</a:t>
            </a:r>
          </a:p>
          <a:p>
            <a:pPr marL="989013">
              <a:buFont typeface="+mj-lt"/>
              <a:buAutoNum type="arabicPeriod"/>
            </a:pPr>
            <a:r>
              <a:rPr lang="en-US" dirty="0"/>
              <a:t>Volunteer support into Older Citizens via </a:t>
            </a:r>
            <a:r>
              <a:rPr lang="en-US" dirty="0" err="1"/>
              <a:t>Benetas</a:t>
            </a:r>
            <a:r>
              <a:rPr lang="en-US" dirty="0"/>
              <a:t> and </a:t>
            </a:r>
            <a:r>
              <a:rPr lang="en-US" dirty="0" err="1"/>
              <a:t>Warrina</a:t>
            </a:r>
            <a:r>
              <a:rPr lang="en-US" dirty="0"/>
              <a:t>.</a:t>
            </a:r>
          </a:p>
          <a:p>
            <a:pPr marL="989013">
              <a:buFont typeface="+mj-lt"/>
              <a:buAutoNum type="arabicPeriod"/>
            </a:pPr>
            <a:r>
              <a:rPr lang="en-US" dirty="0"/>
              <a:t>Support to the LLEN program</a:t>
            </a:r>
          </a:p>
          <a:p>
            <a:pPr marL="989013">
              <a:buFont typeface="+mj-lt"/>
              <a:buAutoNum type="arabicPeriod"/>
            </a:pPr>
            <a:r>
              <a:rPr lang="en-US" dirty="0"/>
              <a:t>Support to AA</a:t>
            </a:r>
          </a:p>
          <a:p>
            <a:pPr marL="989013">
              <a:buFont typeface="+mj-lt"/>
              <a:buAutoNum type="arabicPeriod"/>
            </a:pPr>
            <a:r>
              <a:rPr lang="en-US" dirty="0"/>
              <a:t>Support to Foodbank</a:t>
            </a:r>
          </a:p>
          <a:p>
            <a:pPr marL="989013">
              <a:buFont typeface="+mj-lt"/>
              <a:buAutoNum type="arabicPeriod"/>
            </a:pPr>
            <a:r>
              <a:rPr lang="en-US" dirty="0"/>
              <a:t>Active Children’s ministry associated with the Playgroups</a:t>
            </a:r>
          </a:p>
          <a:p>
            <a:pPr marL="989013">
              <a:buFont typeface="+mj-lt"/>
              <a:buAutoNum type="arabicPeriod"/>
            </a:pPr>
            <a:r>
              <a:rPr lang="en-US" dirty="0"/>
              <a:t>Material aid and environmental recycling via the Op Shops</a:t>
            </a:r>
          </a:p>
          <a:p>
            <a:pPr marL="989013">
              <a:buFont typeface="+mj-lt"/>
              <a:buAutoNum type="arabicPeriod"/>
            </a:pPr>
            <a:r>
              <a:rPr lang="en-US" dirty="0"/>
              <a:t>Animal welfare initiatives.</a:t>
            </a:r>
          </a:p>
          <a:p>
            <a:pPr marL="646113" indent="0">
              <a:buNone/>
            </a:pPr>
            <a:endParaRPr lang="en-US" dirty="0"/>
          </a:p>
          <a:p>
            <a:pPr marL="989013">
              <a:buFont typeface="+mj-lt"/>
              <a:buAutoNum type="arabicPeriod"/>
            </a:pPr>
            <a:endParaRPr lang="en-US" dirty="0"/>
          </a:p>
          <a:p>
            <a:pPr marL="0" indent="0">
              <a:buNone/>
            </a:pPr>
            <a:endParaRPr lang="en-AU" dirty="0"/>
          </a:p>
        </p:txBody>
      </p:sp>
    </p:spTree>
    <p:extLst>
      <p:ext uri="{BB962C8B-B14F-4D97-AF65-F5344CB8AC3E}">
        <p14:creationId xmlns:p14="http://schemas.microsoft.com/office/powerpoint/2010/main" val="2921687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8546C5-57DD-41E2-A293-4EFE45F0BF12}"/>
              </a:ext>
            </a:extLst>
          </p:cNvPr>
          <p:cNvSpPr>
            <a:spLocks noGrp="1"/>
          </p:cNvSpPr>
          <p:nvPr>
            <p:ph type="title"/>
          </p:nvPr>
        </p:nvSpPr>
        <p:spPr>
          <a:xfrm>
            <a:off x="1259893" y="3101093"/>
            <a:ext cx="2454052" cy="3029344"/>
          </a:xfrm>
        </p:spPr>
        <p:txBody>
          <a:bodyPr>
            <a:normAutofit/>
          </a:bodyPr>
          <a:lstStyle/>
          <a:p>
            <a:r>
              <a:rPr lang="en-US" sz="3200" dirty="0">
                <a:solidFill>
                  <a:schemeClr val="bg1"/>
                </a:solidFill>
              </a:rPr>
              <a:t>PROJECT GOALS</a:t>
            </a:r>
            <a:endParaRPr lang="en-AU" sz="3200" dirty="0">
              <a:solidFill>
                <a:schemeClr val="bg1"/>
              </a:solidFill>
            </a:endParaRPr>
          </a:p>
        </p:txBody>
      </p:sp>
      <p:sp>
        <p:nvSpPr>
          <p:cNvPr id="19"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21" name="Rectangle 20">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5A5B035-59C8-4805-B4F3-E0802F3A1906}"/>
              </a:ext>
            </a:extLst>
          </p:cNvPr>
          <p:cNvSpPr>
            <a:spLocks noGrp="1"/>
          </p:cNvSpPr>
          <p:nvPr>
            <p:ph idx="1"/>
          </p:nvPr>
        </p:nvSpPr>
        <p:spPr>
          <a:xfrm>
            <a:off x="4568033" y="1162377"/>
            <a:ext cx="6798033" cy="4804314"/>
          </a:xfrm>
        </p:spPr>
        <p:txBody>
          <a:bodyPr anchor="ctr">
            <a:normAutofit/>
          </a:bodyPr>
          <a:lstStyle/>
          <a:p>
            <a:pPr marL="0" indent="0">
              <a:lnSpc>
                <a:spcPct val="150000"/>
              </a:lnSpc>
              <a:buNone/>
            </a:pPr>
            <a:r>
              <a:rPr lang="en-US"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PARISH GROWTH</a:t>
            </a:r>
          </a:p>
          <a:p>
            <a:pPr marL="0" indent="0">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To utilize the parish assets to generate resources to grow the Parish, via increased community engagement and support.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AU"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buNone/>
            </a:pPr>
            <a:r>
              <a:rPr lang="en-US"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PARISH REVENUE</a:t>
            </a:r>
          </a:p>
          <a:p>
            <a:pPr marL="0" indent="0">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To establish an additional and secure income stream to offset the reliance on Op Shop revenue and to supplement parish giving and fundraising.</a:t>
            </a:r>
            <a:endParaRPr lang="en-AU" sz="1800" i="1"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50000"/>
              </a:lnSpc>
              <a:buNone/>
            </a:pPr>
            <a:r>
              <a:rPr lang="en-US" sz="1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PARISH ASSETS</a:t>
            </a:r>
          </a:p>
          <a:p>
            <a:pPr marL="0" lvl="0" indent="0">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To reduce the current and anticipated maintenance and capital renewal costs associated with Parish property assets.</a:t>
            </a:r>
          </a:p>
          <a:p>
            <a:pPr marL="0" lvl="0" indent="0">
              <a:lnSpc>
                <a:spcPct val="107000"/>
              </a:lnSpc>
              <a:buNone/>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1036451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78795-2C69-4F24-9D8A-AC680EF14291}"/>
              </a:ext>
            </a:extLst>
          </p:cNvPr>
          <p:cNvSpPr>
            <a:spLocks noGrp="1"/>
          </p:cNvSpPr>
          <p:nvPr>
            <p:ph type="title"/>
          </p:nvPr>
        </p:nvSpPr>
        <p:spPr>
          <a:xfrm>
            <a:off x="2592925" y="651819"/>
            <a:ext cx="8911687" cy="1280890"/>
          </a:xfrm>
        </p:spPr>
        <p:txBody>
          <a:bodyPr>
            <a:normAutofit fontScale="90000"/>
          </a:bodyPr>
          <a:lstStyle/>
          <a:p>
            <a:r>
              <a:rPr lang="en-US" sz="3600" dirty="0"/>
              <a:t>Transforming lives to be mature in Christ.</a:t>
            </a:r>
            <a:br>
              <a:rPr lang="en-US" sz="3600" dirty="0"/>
            </a:br>
            <a:endParaRPr lang="en-AU" dirty="0"/>
          </a:p>
        </p:txBody>
      </p:sp>
      <p:sp>
        <p:nvSpPr>
          <p:cNvPr id="3" name="Content Placeholder 2">
            <a:extLst>
              <a:ext uri="{FF2B5EF4-FFF2-40B4-BE49-F238E27FC236}">
                <a16:creationId xmlns:a16="http://schemas.microsoft.com/office/drawing/2014/main" id="{F74F8919-5368-4600-9D17-2A04BF1A9FD5}"/>
              </a:ext>
            </a:extLst>
          </p:cNvPr>
          <p:cNvSpPr>
            <a:spLocks noGrp="1"/>
          </p:cNvSpPr>
          <p:nvPr>
            <p:ph idx="1"/>
          </p:nvPr>
        </p:nvSpPr>
        <p:spPr>
          <a:xfrm>
            <a:off x="2589212" y="1932708"/>
            <a:ext cx="8915400" cy="3978513"/>
          </a:xfrm>
        </p:spPr>
        <p:txBody>
          <a:bodyPr/>
          <a:lstStyle/>
          <a:p>
            <a:r>
              <a:rPr lang="en-US" dirty="0" err="1"/>
              <a:t>EfM</a:t>
            </a:r>
            <a:r>
              <a:rPr lang="en-US" dirty="0"/>
              <a:t> – Exploring Faith Matters</a:t>
            </a:r>
          </a:p>
          <a:p>
            <a:r>
              <a:rPr lang="en-US" dirty="0" err="1"/>
              <a:t>KyBfM</a:t>
            </a:r>
            <a:r>
              <a:rPr lang="en-US" dirty="0"/>
              <a:t> – Know your Bible for Men</a:t>
            </a:r>
          </a:p>
          <a:p>
            <a:r>
              <a:rPr lang="en-US" dirty="0"/>
              <a:t>Adult Bible Studies</a:t>
            </a:r>
          </a:p>
          <a:p>
            <a:r>
              <a:rPr lang="en-US" dirty="0"/>
              <a:t>Curacy and Training – Field Committees (currently 2)</a:t>
            </a:r>
          </a:p>
          <a:p>
            <a:r>
              <a:rPr lang="en-US" dirty="0"/>
              <a:t>Messy Church </a:t>
            </a:r>
          </a:p>
          <a:p>
            <a:r>
              <a:rPr lang="en-US" dirty="0"/>
              <a:t>Community Led services – Carols, All Souls Day, Easter and Anzac Day</a:t>
            </a:r>
          </a:p>
          <a:p>
            <a:r>
              <a:rPr lang="en-US" dirty="0"/>
              <a:t>Inter Church Fellowship</a:t>
            </a:r>
          </a:p>
          <a:p>
            <a:endParaRPr lang="en-US" dirty="0"/>
          </a:p>
          <a:p>
            <a:endParaRPr lang="en-AU" dirty="0"/>
          </a:p>
        </p:txBody>
      </p:sp>
    </p:spTree>
    <p:extLst>
      <p:ext uri="{BB962C8B-B14F-4D97-AF65-F5344CB8AC3E}">
        <p14:creationId xmlns:p14="http://schemas.microsoft.com/office/powerpoint/2010/main" val="2523363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081D3-655C-4ED4-8FAB-6901FA5DB792}"/>
              </a:ext>
            </a:extLst>
          </p:cNvPr>
          <p:cNvSpPr>
            <a:spLocks noGrp="1"/>
          </p:cNvSpPr>
          <p:nvPr>
            <p:ph type="title"/>
          </p:nvPr>
        </p:nvSpPr>
        <p:spPr/>
        <p:txBody>
          <a:bodyPr/>
          <a:lstStyle/>
          <a:p>
            <a:r>
              <a:rPr lang="en-US" dirty="0"/>
              <a:t>B</a:t>
            </a:r>
            <a:r>
              <a:rPr lang="en-US" sz="3600" dirty="0"/>
              <a:t>etter manage our human and capital resources.</a:t>
            </a:r>
            <a:endParaRPr lang="en-AU" dirty="0"/>
          </a:p>
        </p:txBody>
      </p:sp>
      <p:sp>
        <p:nvSpPr>
          <p:cNvPr id="3" name="Content Placeholder 2">
            <a:extLst>
              <a:ext uri="{FF2B5EF4-FFF2-40B4-BE49-F238E27FC236}">
                <a16:creationId xmlns:a16="http://schemas.microsoft.com/office/drawing/2014/main" id="{463A9280-E10A-4497-960C-C96C1EA24C73}"/>
              </a:ext>
            </a:extLst>
          </p:cNvPr>
          <p:cNvSpPr>
            <a:spLocks noGrp="1"/>
          </p:cNvSpPr>
          <p:nvPr>
            <p:ph idx="1"/>
          </p:nvPr>
        </p:nvSpPr>
        <p:spPr/>
        <p:txBody>
          <a:bodyPr/>
          <a:lstStyle/>
          <a:p>
            <a:r>
              <a:rPr lang="en-US" dirty="0"/>
              <a:t>Unlocking our resources for Ministry – both physical resources and human resources.</a:t>
            </a:r>
          </a:p>
          <a:p>
            <a:r>
              <a:rPr lang="en-US" dirty="0"/>
              <a:t>Utilizing the talents of All – Clergy, Staff team and Parishioners.</a:t>
            </a:r>
          </a:p>
          <a:p>
            <a:pPr marL="0" indent="0">
              <a:buNone/>
            </a:pPr>
            <a:r>
              <a:rPr lang="en-US" dirty="0"/>
              <a:t>	E.g., Cooking, photography, craft, music, Teachers and Pastors.</a:t>
            </a:r>
          </a:p>
          <a:p>
            <a:r>
              <a:rPr lang="en-US" dirty="0"/>
              <a:t>Reframing the existing property and people resources to strengthen ministry to the lower Macedon Ranges.</a:t>
            </a:r>
          </a:p>
          <a:p>
            <a:r>
              <a:rPr lang="en-US" dirty="0"/>
              <a:t> Transforming the property assets into active ministry opportunities. </a:t>
            </a:r>
            <a:endParaRPr lang="en-AU" dirty="0"/>
          </a:p>
        </p:txBody>
      </p:sp>
    </p:spTree>
    <p:extLst>
      <p:ext uri="{BB962C8B-B14F-4D97-AF65-F5344CB8AC3E}">
        <p14:creationId xmlns:p14="http://schemas.microsoft.com/office/powerpoint/2010/main" val="4116242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568640-B29B-4527-8913-AB269424D09B}"/>
              </a:ext>
            </a:extLst>
          </p:cNvPr>
          <p:cNvSpPr>
            <a:spLocks noGrp="1"/>
          </p:cNvSpPr>
          <p:nvPr>
            <p:ph type="title"/>
          </p:nvPr>
        </p:nvSpPr>
        <p:spPr>
          <a:xfrm>
            <a:off x="1259893" y="3101093"/>
            <a:ext cx="2454052" cy="3029344"/>
          </a:xfrm>
        </p:spPr>
        <p:txBody>
          <a:bodyPr>
            <a:normAutofit/>
          </a:bodyPr>
          <a:lstStyle/>
          <a:p>
            <a:r>
              <a:rPr lang="en-US" sz="3200" dirty="0">
                <a:solidFill>
                  <a:schemeClr val="bg1"/>
                </a:solidFill>
              </a:rPr>
              <a:t>PROJECT PROGRESS</a:t>
            </a:r>
            <a:endParaRPr lang="en-AU" sz="3200" dirty="0">
              <a:solidFill>
                <a:schemeClr val="bg1"/>
              </a:solidFill>
            </a:endParaRP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F1DA0C6-8B6C-4B97-83F9-0AA9D6DB2657}"/>
              </a:ext>
            </a:extLst>
          </p:cNvPr>
          <p:cNvSpPr>
            <a:spLocks noGrp="1"/>
          </p:cNvSpPr>
          <p:nvPr>
            <p:ph idx="1"/>
          </p:nvPr>
        </p:nvSpPr>
        <p:spPr>
          <a:xfrm>
            <a:off x="4604596" y="1033217"/>
            <a:ext cx="6798033" cy="5321500"/>
          </a:xfrm>
        </p:spPr>
        <p:txBody>
          <a:bodyPr anchor="ctr">
            <a:normAutofit/>
          </a:bodyPr>
          <a:lstStyle/>
          <a:p>
            <a:pPr>
              <a:lnSpc>
                <a:spcPct val="150000"/>
              </a:lnSpc>
            </a:pPr>
            <a:r>
              <a:rPr lang="en-US" dirty="0"/>
              <a:t>1. Preliminary Discussion with Diocese – December 2020</a:t>
            </a:r>
          </a:p>
          <a:p>
            <a:pPr>
              <a:lnSpc>
                <a:spcPct val="150000"/>
              </a:lnSpc>
            </a:pPr>
            <a:r>
              <a:rPr lang="en-US" dirty="0"/>
              <a:t>2. </a:t>
            </a:r>
            <a:r>
              <a:rPr lang="en-US" dirty="0" err="1"/>
              <a:t>Finalised</a:t>
            </a:r>
            <a:r>
              <a:rPr lang="en-US" dirty="0"/>
              <a:t> Project Brief – April -May 2021</a:t>
            </a:r>
          </a:p>
          <a:p>
            <a:pPr>
              <a:lnSpc>
                <a:spcPct val="150000"/>
              </a:lnSpc>
            </a:pPr>
            <a:r>
              <a:rPr lang="en-US" dirty="0"/>
              <a:t>3. Appointed Consultants  - June 2021</a:t>
            </a:r>
          </a:p>
          <a:p>
            <a:pPr>
              <a:lnSpc>
                <a:spcPct val="150000"/>
              </a:lnSpc>
            </a:pPr>
            <a:r>
              <a:rPr lang="en-US" dirty="0"/>
              <a:t>4. Site Investigation Reports prepared – August 2021</a:t>
            </a:r>
          </a:p>
          <a:p>
            <a:pPr>
              <a:lnSpc>
                <a:spcPct val="150000"/>
              </a:lnSpc>
            </a:pPr>
            <a:r>
              <a:rPr lang="en-US" dirty="0"/>
              <a:t>5.Strategic Property Review Report – September 2021</a:t>
            </a:r>
          </a:p>
          <a:p>
            <a:pPr>
              <a:lnSpc>
                <a:spcPct val="150000"/>
              </a:lnSpc>
            </a:pPr>
            <a:r>
              <a:rPr lang="en-US" dirty="0"/>
              <a:t>6. Currently considering options and recommendations </a:t>
            </a:r>
          </a:p>
          <a:p>
            <a:pPr>
              <a:lnSpc>
                <a:spcPct val="150000"/>
              </a:lnSpc>
            </a:pPr>
            <a:r>
              <a:rPr lang="en-US" dirty="0"/>
              <a:t>7. Aim to present to Parish Council – October and to the Annual Parish Meeting in November 2021.</a:t>
            </a:r>
          </a:p>
          <a:p>
            <a:pPr marL="0" indent="0">
              <a:buNone/>
            </a:pPr>
            <a:endParaRPr lang="en-AU" dirty="0"/>
          </a:p>
        </p:txBody>
      </p:sp>
    </p:spTree>
    <p:extLst>
      <p:ext uri="{BB962C8B-B14F-4D97-AF65-F5344CB8AC3E}">
        <p14:creationId xmlns:p14="http://schemas.microsoft.com/office/powerpoint/2010/main" val="309542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73AF5-0CC5-4D5C-8C7D-02783CB31916}"/>
              </a:ext>
            </a:extLst>
          </p:cNvPr>
          <p:cNvSpPr>
            <a:spLocks noGrp="1"/>
          </p:cNvSpPr>
          <p:nvPr>
            <p:ph type="title"/>
          </p:nvPr>
        </p:nvSpPr>
        <p:spPr>
          <a:xfrm>
            <a:off x="2230973" y="624110"/>
            <a:ext cx="9273639" cy="769926"/>
          </a:xfrm>
        </p:spPr>
        <p:txBody>
          <a:bodyPr>
            <a:normAutofit fontScale="90000"/>
          </a:bodyPr>
          <a:lstStyle/>
          <a:p>
            <a:r>
              <a:rPr lang="en-US" sz="3600" b="1" dirty="0">
                <a:effectLst/>
                <a:latin typeface="Calibri" panose="020F0502020204030204" pitchFamily="34" charset="0"/>
                <a:ea typeface="Calibri" panose="020F0502020204030204" pitchFamily="34" charset="0"/>
                <a:cs typeface="Times New Roman" panose="02020603050405020304" pitchFamily="18" charset="0"/>
              </a:rPr>
              <a:t>6 </a:t>
            </a:r>
            <a:r>
              <a:rPr lang="en-US" sz="3600" b="1" dirty="0" err="1">
                <a:effectLst/>
                <a:latin typeface="Calibri" panose="020F0502020204030204" pitchFamily="34" charset="0"/>
                <a:ea typeface="Calibri" panose="020F0502020204030204" pitchFamily="34" charset="0"/>
                <a:cs typeface="Times New Roman" panose="02020603050405020304" pitchFamily="18" charset="0"/>
              </a:rPr>
              <a:t>Honour</a:t>
            </a:r>
            <a:r>
              <a:rPr lang="en-US" sz="3600" b="1" dirty="0">
                <a:effectLst/>
                <a:latin typeface="Calibri" panose="020F0502020204030204" pitchFamily="34" charset="0"/>
                <a:ea typeface="Calibri" panose="020F0502020204030204" pitchFamily="34" charset="0"/>
                <a:cs typeface="Times New Roman" panose="02020603050405020304" pitchFamily="18" charset="0"/>
              </a:rPr>
              <a:t> Avenue (Church and Vicarage)</a:t>
            </a:r>
            <a:br>
              <a:rPr lang="en-AU" sz="36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pic>
        <p:nvPicPr>
          <p:cNvPr id="5" name="Content Placeholder 4">
            <a:extLst>
              <a:ext uri="{FF2B5EF4-FFF2-40B4-BE49-F238E27FC236}">
                <a16:creationId xmlns:a16="http://schemas.microsoft.com/office/drawing/2014/main" id="{0359E452-046C-46E5-9644-0B01E2A09191}"/>
              </a:ext>
            </a:extLst>
          </p:cNvPr>
          <p:cNvPicPr>
            <a:picLocks noGrp="1" noChangeAspect="1"/>
          </p:cNvPicPr>
          <p:nvPr>
            <p:ph idx="1"/>
          </p:nvPr>
        </p:nvPicPr>
        <p:blipFill>
          <a:blip r:embed="rId2"/>
          <a:stretch>
            <a:fillRect/>
          </a:stretch>
        </p:blipFill>
        <p:spPr>
          <a:xfrm>
            <a:off x="915078" y="1343528"/>
            <a:ext cx="3741203" cy="4890361"/>
          </a:xfrm>
        </p:spPr>
      </p:pic>
      <p:pic>
        <p:nvPicPr>
          <p:cNvPr id="13" name="Picture 12">
            <a:extLst>
              <a:ext uri="{FF2B5EF4-FFF2-40B4-BE49-F238E27FC236}">
                <a16:creationId xmlns:a16="http://schemas.microsoft.com/office/drawing/2014/main" id="{AF6F725A-23A3-486E-A3CE-BAB696A5D4B5}"/>
              </a:ext>
            </a:extLst>
          </p:cNvPr>
          <p:cNvPicPr>
            <a:picLocks noChangeAspect="1"/>
          </p:cNvPicPr>
          <p:nvPr/>
        </p:nvPicPr>
        <p:blipFill>
          <a:blip r:embed="rId3"/>
          <a:stretch>
            <a:fillRect/>
          </a:stretch>
        </p:blipFill>
        <p:spPr>
          <a:xfrm>
            <a:off x="5068236" y="1343529"/>
            <a:ext cx="3135265" cy="4215815"/>
          </a:xfrm>
          <a:prstGeom prst="rect">
            <a:avLst/>
          </a:prstGeom>
        </p:spPr>
      </p:pic>
      <p:pic>
        <p:nvPicPr>
          <p:cNvPr id="15" name="Picture 14">
            <a:extLst>
              <a:ext uri="{FF2B5EF4-FFF2-40B4-BE49-F238E27FC236}">
                <a16:creationId xmlns:a16="http://schemas.microsoft.com/office/drawing/2014/main" id="{1309B0DF-85FC-49C3-8531-F1E5E80F14C7}"/>
              </a:ext>
            </a:extLst>
          </p:cNvPr>
          <p:cNvPicPr>
            <a:picLocks noChangeAspect="1"/>
          </p:cNvPicPr>
          <p:nvPr/>
        </p:nvPicPr>
        <p:blipFill>
          <a:blip r:embed="rId4"/>
          <a:stretch>
            <a:fillRect/>
          </a:stretch>
        </p:blipFill>
        <p:spPr>
          <a:xfrm>
            <a:off x="8615456" y="1343529"/>
            <a:ext cx="3135265" cy="4324931"/>
          </a:xfrm>
          <a:prstGeom prst="rect">
            <a:avLst/>
          </a:prstGeom>
        </p:spPr>
      </p:pic>
    </p:spTree>
    <p:extLst>
      <p:ext uri="{BB962C8B-B14F-4D97-AF65-F5344CB8AC3E}">
        <p14:creationId xmlns:p14="http://schemas.microsoft.com/office/powerpoint/2010/main" val="2966667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DFFD8-8698-45F4-AE44-66113B74F688}"/>
              </a:ext>
            </a:extLst>
          </p:cNvPr>
          <p:cNvSpPr>
            <a:spLocks noGrp="1"/>
          </p:cNvSpPr>
          <p:nvPr>
            <p:ph type="title"/>
          </p:nvPr>
        </p:nvSpPr>
        <p:spPr/>
        <p:txBody>
          <a:bodyPr/>
          <a:lstStyle/>
          <a:p>
            <a:r>
              <a:rPr lang="en-US" dirty="0"/>
              <a:t>SITE INVESTIGATION</a:t>
            </a:r>
            <a:br>
              <a:rPr lang="en-US" dirty="0"/>
            </a:br>
            <a:r>
              <a:rPr lang="en-US" dirty="0"/>
              <a:t>MACEDON</a:t>
            </a:r>
            <a:endParaRPr lang="en-AU" dirty="0"/>
          </a:p>
        </p:txBody>
      </p:sp>
      <p:sp>
        <p:nvSpPr>
          <p:cNvPr id="3" name="Content Placeholder 2">
            <a:extLst>
              <a:ext uri="{FF2B5EF4-FFF2-40B4-BE49-F238E27FC236}">
                <a16:creationId xmlns:a16="http://schemas.microsoft.com/office/drawing/2014/main" id="{87449275-ADDC-4CED-90C1-D6A582071904}"/>
              </a:ext>
            </a:extLst>
          </p:cNvPr>
          <p:cNvSpPr>
            <a:spLocks noGrp="1"/>
          </p:cNvSpPr>
          <p:nvPr>
            <p:ph idx="1"/>
          </p:nvPr>
        </p:nvSpPr>
        <p:spPr/>
        <p:txBody>
          <a:bodyPr/>
          <a:lstStyle/>
          <a:p>
            <a:pPr marL="270510" algn="just">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6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Honour</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Avenue (Church and Vicarage)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property has some development potential, however due to conservation overlays and current planning zone, a development proposal will require greater lead-in time to plan and implement.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recent use of the land for the Autumn Festival Car Park is adding to Parish revenue, community engagement and responding to a presenting community need.</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romanLcPeriod"/>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Recommend that the property is retained and seen as having medium to longer-term development potential.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3357870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A1074-549D-46F0-8DDC-25CFE3CBF401}"/>
              </a:ext>
            </a:extLst>
          </p:cNvPr>
          <p:cNvSpPr>
            <a:spLocks noGrp="1"/>
          </p:cNvSpPr>
          <p:nvPr>
            <p:ph type="title"/>
          </p:nvPr>
        </p:nvSpPr>
        <p:spPr/>
        <p:txBody>
          <a:bodyPr/>
          <a:lstStyle/>
          <a:p>
            <a:r>
              <a:rPr lang="en-US" dirty="0"/>
              <a:t>SITE INVESTIGATION</a:t>
            </a:r>
            <a:br>
              <a:rPr lang="en-US" dirty="0"/>
            </a:br>
            <a:r>
              <a:rPr lang="en-US" dirty="0"/>
              <a:t>GISBORNE</a:t>
            </a:r>
            <a:endParaRPr lang="en-AU" dirty="0"/>
          </a:p>
        </p:txBody>
      </p:sp>
      <p:pic>
        <p:nvPicPr>
          <p:cNvPr id="9" name="Content Placeholder 8">
            <a:extLst>
              <a:ext uri="{FF2B5EF4-FFF2-40B4-BE49-F238E27FC236}">
                <a16:creationId xmlns:a16="http://schemas.microsoft.com/office/drawing/2014/main" id="{E8B8F1A1-3C67-4C58-9F6F-760A1A7C21D0}"/>
              </a:ext>
            </a:extLst>
          </p:cNvPr>
          <p:cNvPicPr>
            <a:picLocks noGrp="1" noChangeAspect="1"/>
          </p:cNvPicPr>
          <p:nvPr>
            <p:ph idx="1"/>
          </p:nvPr>
        </p:nvPicPr>
        <p:blipFill>
          <a:blip r:embed="rId2"/>
          <a:stretch>
            <a:fillRect/>
          </a:stretch>
        </p:blipFill>
        <p:spPr>
          <a:xfrm>
            <a:off x="2809875" y="1819275"/>
            <a:ext cx="7410450" cy="4486275"/>
          </a:xfrm>
        </p:spPr>
      </p:pic>
    </p:spTree>
    <p:extLst>
      <p:ext uri="{BB962C8B-B14F-4D97-AF65-F5344CB8AC3E}">
        <p14:creationId xmlns:p14="http://schemas.microsoft.com/office/powerpoint/2010/main" val="344767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3FB3F-FD2E-46E2-9CD8-C800AF37EB0A}"/>
              </a:ext>
            </a:extLst>
          </p:cNvPr>
          <p:cNvSpPr>
            <a:spLocks noGrp="1"/>
          </p:cNvSpPr>
          <p:nvPr>
            <p:ph type="title"/>
          </p:nvPr>
        </p:nvSpPr>
        <p:spPr/>
        <p:txBody>
          <a:bodyPr>
            <a:normAutofit fontScale="90000"/>
          </a:bodyPr>
          <a:lstStyle/>
          <a:p>
            <a:pPr algn="ctr"/>
            <a:r>
              <a:rPr lang="en-US" sz="3600" b="1" dirty="0">
                <a:effectLst/>
                <a:latin typeface="Calibri" panose="020F0502020204030204" pitchFamily="34" charset="0"/>
                <a:ea typeface="Calibri" panose="020F0502020204030204" pitchFamily="34" charset="0"/>
                <a:cs typeface="Times New Roman" panose="02020603050405020304" pitchFamily="18" charset="0"/>
              </a:rPr>
              <a:t>32 Fisher Street (Church Site) &amp; 32 A Fisher Street (Parish Centre)</a:t>
            </a:r>
            <a:br>
              <a:rPr lang="en-AU" sz="3600" dirty="0">
                <a:effectLst/>
                <a:latin typeface="Calibri" panose="020F0502020204030204" pitchFamily="34" charset="0"/>
                <a:ea typeface="Calibri" panose="020F0502020204030204" pitchFamily="34" charset="0"/>
                <a:cs typeface="Times New Roman" panose="02020603050405020304" pitchFamily="18" charset="0"/>
              </a:rPr>
            </a:br>
            <a:br>
              <a:rPr lang="en-US" sz="3600" b="1" dirty="0">
                <a:effectLst/>
                <a:latin typeface="Calibri" panose="020F0502020204030204" pitchFamily="34" charset="0"/>
                <a:ea typeface="Calibri" panose="020F0502020204030204" pitchFamily="34" charset="0"/>
                <a:cs typeface="Times New Roman" panose="02020603050405020304" pitchFamily="18" charset="0"/>
              </a:rPr>
            </a:br>
            <a:br>
              <a:rPr lang="en-AU" sz="36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pic>
        <p:nvPicPr>
          <p:cNvPr id="5" name="Content Placeholder 4">
            <a:extLst>
              <a:ext uri="{FF2B5EF4-FFF2-40B4-BE49-F238E27FC236}">
                <a16:creationId xmlns:a16="http://schemas.microsoft.com/office/drawing/2014/main" id="{2772D1C0-D894-4871-8622-965BC9BE905A}"/>
              </a:ext>
            </a:extLst>
          </p:cNvPr>
          <p:cNvPicPr>
            <a:picLocks noGrp="1" noChangeAspect="1"/>
          </p:cNvPicPr>
          <p:nvPr>
            <p:ph idx="1"/>
          </p:nvPr>
        </p:nvPicPr>
        <p:blipFill>
          <a:blip r:embed="rId2"/>
          <a:stretch>
            <a:fillRect/>
          </a:stretch>
        </p:blipFill>
        <p:spPr>
          <a:xfrm>
            <a:off x="3271405" y="1962727"/>
            <a:ext cx="7867649" cy="4328890"/>
          </a:xfrm>
        </p:spPr>
      </p:pic>
    </p:spTree>
    <p:extLst>
      <p:ext uri="{BB962C8B-B14F-4D97-AF65-F5344CB8AC3E}">
        <p14:creationId xmlns:p14="http://schemas.microsoft.com/office/powerpoint/2010/main" val="2612236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51A80-CBFF-4005-8752-000545E2C143}"/>
              </a:ext>
            </a:extLst>
          </p:cNvPr>
          <p:cNvSpPr>
            <a:spLocks noGrp="1"/>
          </p:cNvSpPr>
          <p:nvPr>
            <p:ph type="title"/>
          </p:nvPr>
        </p:nvSpPr>
        <p:spPr/>
        <p:txBody>
          <a:bodyPr/>
          <a:lstStyle/>
          <a:p>
            <a:r>
              <a:rPr lang="en-US" dirty="0"/>
              <a:t>SITE INVESTIGATION</a:t>
            </a:r>
            <a:br>
              <a:rPr lang="en-US" dirty="0"/>
            </a:br>
            <a:r>
              <a:rPr lang="en-US" dirty="0"/>
              <a:t>GISBORNE</a:t>
            </a:r>
            <a:endParaRPr lang="en-AU" dirty="0"/>
          </a:p>
        </p:txBody>
      </p:sp>
      <p:sp>
        <p:nvSpPr>
          <p:cNvPr id="3" name="Content Placeholder 2">
            <a:extLst>
              <a:ext uri="{FF2B5EF4-FFF2-40B4-BE49-F238E27FC236}">
                <a16:creationId xmlns:a16="http://schemas.microsoft.com/office/drawing/2014/main" id="{30AED099-71F3-4443-8FF7-B053D661A6BA}"/>
              </a:ext>
            </a:extLst>
          </p:cNvPr>
          <p:cNvSpPr>
            <a:spLocks noGrp="1"/>
          </p:cNvSpPr>
          <p:nvPr>
            <p:ph idx="1"/>
          </p:nvPr>
        </p:nvSpPr>
        <p:spPr>
          <a:xfrm>
            <a:off x="2589212" y="1905000"/>
            <a:ext cx="8915400" cy="4328890"/>
          </a:xfrm>
        </p:spPr>
        <p:txBody>
          <a:bodyPr>
            <a:normAutofit fontScale="70000" lnSpcReduction="20000"/>
          </a:bodyPr>
          <a:lstStyle/>
          <a:p>
            <a:pPr marL="270510" algn="just">
              <a:lnSpc>
                <a:spcPct val="107000"/>
              </a:lnSpc>
              <a:spcAft>
                <a:spcPts val="80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32 Fisher Street (Church Site)</a:t>
            </a:r>
            <a:endParaRPr lang="en-AU"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The integrity of the vistas to the Church and surrounds are listed as significant and need to be protected.</a:t>
            </a:r>
            <a:endParaRPr lang="en-AU"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The land to north of the Church has some potential for development, however the topography of the land presents challenges. </a:t>
            </a:r>
            <a:endParaRPr lang="en-AU"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romanLcPeriod"/>
            </a:pPr>
            <a:r>
              <a:rPr lang="en-US" sz="2200" b="1" i="1" dirty="0">
                <a:effectLst/>
                <a:latin typeface="Calibri" panose="020F0502020204030204" pitchFamily="34" charset="0"/>
                <a:ea typeface="Calibri" panose="020F0502020204030204" pitchFamily="34" charset="0"/>
                <a:cs typeface="Times New Roman" panose="02020603050405020304" pitchFamily="18" charset="0"/>
              </a:rPr>
              <a:t>Retain the site in the current state, noting that development could be revisited in the medium to longer term.</a:t>
            </a:r>
          </a:p>
          <a:p>
            <a:pPr marL="0" lvl="0" indent="0" algn="just">
              <a:lnSpc>
                <a:spcPct val="107000"/>
              </a:lnSpc>
              <a:spcAft>
                <a:spcPts val="800"/>
              </a:spcAft>
              <a:buNone/>
            </a:pPr>
            <a:endParaRPr lang="en-AU" sz="2200" dirty="0">
              <a:effectLst/>
              <a:latin typeface="Calibri" panose="020F0502020204030204" pitchFamily="34" charset="0"/>
              <a:ea typeface="Calibri" panose="020F0502020204030204" pitchFamily="34" charset="0"/>
              <a:cs typeface="Times New Roman" panose="02020603050405020304" pitchFamily="18" charset="0"/>
            </a:endParaRPr>
          </a:p>
          <a:p>
            <a:pPr marL="270510" algn="just">
              <a:lnSpc>
                <a:spcPct val="107000"/>
              </a:lnSpc>
              <a:spcAft>
                <a:spcPts val="800"/>
              </a:spcAft>
            </a:pPr>
            <a:r>
              <a:rPr lang="en-US" sz="2200" b="1" dirty="0">
                <a:effectLst/>
                <a:latin typeface="Calibri" panose="020F0502020204030204" pitchFamily="34" charset="0"/>
                <a:ea typeface="Calibri" panose="020F0502020204030204" pitchFamily="34" charset="0"/>
                <a:cs typeface="Times New Roman" panose="02020603050405020304" pitchFamily="18" charset="0"/>
              </a:rPr>
              <a:t>32 A Fisher Street (Parish Centre)</a:t>
            </a:r>
            <a:endParaRPr lang="en-AU"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The Parish Centre is in reasonable condition and currently accommodates Parish Administration as well as providing flexible meeting/activity spaces. </a:t>
            </a:r>
            <a:endParaRPr lang="en-AU"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Some improvement/upgrades could be made if funds are available, however functional for next 5years.</a:t>
            </a:r>
            <a:endParaRPr lang="en-AU"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romanLcPeriod"/>
            </a:pPr>
            <a:r>
              <a:rPr lang="en-US" sz="2200" b="1" i="1" dirty="0">
                <a:effectLst/>
                <a:latin typeface="Calibri" panose="020F0502020204030204" pitchFamily="34" charset="0"/>
                <a:ea typeface="Calibri" panose="020F0502020204030204" pitchFamily="34" charset="0"/>
                <a:cs typeface="Times New Roman" panose="02020603050405020304" pitchFamily="18" charset="0"/>
              </a:rPr>
              <a:t>Retain the facility for the foreseeable future.</a:t>
            </a:r>
            <a:endParaRPr lang="en-AU"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3369346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B52FA-E5B5-4350-933E-8652D78C1CF4}"/>
              </a:ext>
            </a:extLst>
          </p:cNvPr>
          <p:cNvSpPr>
            <a:spLocks noGrp="1"/>
          </p:cNvSpPr>
          <p:nvPr>
            <p:ph type="title"/>
          </p:nvPr>
        </p:nvSpPr>
        <p:spPr/>
        <p:txBody>
          <a:bodyPr/>
          <a:lstStyle/>
          <a:p>
            <a:r>
              <a:rPr lang="en-US" dirty="0"/>
              <a:t>SITE INVESTIGATION</a:t>
            </a:r>
            <a:br>
              <a:rPr lang="en-US" dirty="0"/>
            </a:br>
            <a:r>
              <a:rPr lang="en-US" dirty="0"/>
              <a:t>GISBORNE</a:t>
            </a:r>
            <a:endParaRPr lang="en-AU" dirty="0"/>
          </a:p>
        </p:txBody>
      </p:sp>
      <p:sp>
        <p:nvSpPr>
          <p:cNvPr id="3" name="Content Placeholder 2">
            <a:extLst>
              <a:ext uri="{FF2B5EF4-FFF2-40B4-BE49-F238E27FC236}">
                <a16:creationId xmlns:a16="http://schemas.microsoft.com/office/drawing/2014/main" id="{73941DC7-B1D0-4BB3-B197-DF4EB66E43CA}"/>
              </a:ext>
            </a:extLst>
          </p:cNvPr>
          <p:cNvSpPr>
            <a:spLocks noGrp="1"/>
          </p:cNvSpPr>
          <p:nvPr>
            <p:ph idx="1"/>
          </p:nvPr>
        </p:nvSpPr>
        <p:spPr>
          <a:xfrm>
            <a:off x="2589211" y="1904999"/>
            <a:ext cx="9193213" cy="4581525"/>
          </a:xfrm>
        </p:spPr>
        <p:txBody>
          <a:bodyPr>
            <a:normAutofit fontScale="77500" lnSpcReduction="20000"/>
          </a:bodyPr>
          <a:lstStyle/>
          <a:p>
            <a:pPr marL="270510" algn="just">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30 Fisher Street (Hall site</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Hall is not fit for purpose for the current uses and is in a deteriorated state. An estimated $300K + is required to upgrade and to meet some of the contemporary standards for community-use facilities.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site has the greatest capital return/development value and strong potential for revenue generation. </a:t>
            </a:r>
          </a:p>
          <a:p>
            <a:pPr marL="342900" lvl="0" indent="-342900" algn="just">
              <a:lnSpc>
                <a:spcPct val="107000"/>
              </a:lnSpc>
              <a:spcAft>
                <a:spcPts val="800"/>
              </a:spcAft>
              <a:buFont typeface="Symbol" panose="05050102010706020507" pitchFamily="18"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The site has capacity for a multi level development.</a:t>
            </a:r>
          </a:p>
          <a:p>
            <a:pPr marL="311785" algn="just">
              <a:lnSpc>
                <a:spcPct val="107000"/>
              </a:lnSpc>
              <a:spcAft>
                <a:spcPts val="80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Proposal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romanLcPeriod"/>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Relocate the Op Shop to a premises in the Town Centre (Shopping precinct).</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romanLcPeriod"/>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Find alternate, nearby premises to accommodate the Children’s ministry programs. E.g., other community space that is for hire.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romanLcPeriod"/>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Invite an EOI from suitable organizations to Partner with the Parish to develop the whole site with facilities that provide accommodation for commercial/community services that are permissible within the planning zone. E.g., medical, education services.  The Parish to contribute the land to the development and post development, retain an interest in the property. This interest to be leased and generate a reliable revenue stream.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Additional revenue has potential to fund resources to support Parish Mission including; community outreach/engagement /support and to build the congregation.</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288327820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178</TotalTime>
  <Words>1608</Words>
  <Application>Microsoft Office PowerPoint</Application>
  <PresentationFormat>Widescreen</PresentationFormat>
  <Paragraphs>154</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Century Gothic</vt:lpstr>
      <vt:lpstr>Symbol</vt:lpstr>
      <vt:lpstr>Wingdings 3</vt:lpstr>
      <vt:lpstr>Wisp</vt:lpstr>
      <vt:lpstr>ANGLICAN PARISH OF GISBORNE </vt:lpstr>
      <vt:lpstr>PROJECT GOALS</vt:lpstr>
      <vt:lpstr>PROJECT PROGRESS</vt:lpstr>
      <vt:lpstr>6 Honour Avenue (Church and Vicarage) </vt:lpstr>
      <vt:lpstr>SITE INVESTIGATION MACEDON</vt:lpstr>
      <vt:lpstr>SITE INVESTIGATION GISBORNE</vt:lpstr>
      <vt:lpstr>32 Fisher Street (Church Site) &amp; 32 A Fisher Street (Parish Centre)   </vt:lpstr>
      <vt:lpstr>SITE INVESTIGATION GISBORNE</vt:lpstr>
      <vt:lpstr>SITE INVESTIGATION GISBORNE</vt:lpstr>
      <vt:lpstr>30 Fisher Street (Hall site). </vt:lpstr>
      <vt:lpstr>1-7 Melvins Road. (Church and Hall) </vt:lpstr>
      <vt:lpstr>SITE INVESTIGATION RIDDELLS CREEK</vt:lpstr>
      <vt:lpstr>SITE INVESTIGATION RIDDELLS CREEK</vt:lpstr>
      <vt:lpstr>PROPOSALS</vt:lpstr>
      <vt:lpstr>Where have we come from ?</vt:lpstr>
      <vt:lpstr>Living Our Faith</vt:lpstr>
      <vt:lpstr>Reimagining the Future</vt:lpstr>
      <vt:lpstr>A compelling and outward looking Christian presence</vt:lpstr>
      <vt:lpstr>Reach across boundaries of Human division.</vt:lpstr>
      <vt:lpstr>Transforming lives to be mature in Christ. </vt:lpstr>
      <vt:lpstr>Better manage our human and capital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ANGLICAN PARISH OF GISBORNE </dc:title>
  <dc:creator>Margarita Caddick</dc:creator>
  <cp:lastModifiedBy>Margarita Caddick</cp:lastModifiedBy>
  <cp:revision>53</cp:revision>
  <cp:lastPrinted>2021-10-01T05:25:53Z</cp:lastPrinted>
  <dcterms:created xsi:type="dcterms:W3CDTF">2021-10-01T04:16:00Z</dcterms:created>
  <dcterms:modified xsi:type="dcterms:W3CDTF">2021-10-20T02:55:47Z</dcterms:modified>
</cp:coreProperties>
</file>